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3"/>
  </p:notesMasterIdLst>
  <p:handoutMasterIdLst>
    <p:handoutMasterId r:id="rId34"/>
  </p:handoutMasterIdLst>
  <p:sldIdLst>
    <p:sldId id="256" r:id="rId5"/>
    <p:sldId id="295" r:id="rId6"/>
    <p:sldId id="261" r:id="rId7"/>
    <p:sldId id="289" r:id="rId8"/>
    <p:sldId id="303" r:id="rId9"/>
    <p:sldId id="310" r:id="rId10"/>
    <p:sldId id="308" r:id="rId11"/>
    <p:sldId id="312" r:id="rId12"/>
    <p:sldId id="305" r:id="rId13"/>
    <p:sldId id="311" r:id="rId14"/>
    <p:sldId id="313" r:id="rId15"/>
    <p:sldId id="320" r:id="rId16"/>
    <p:sldId id="316" r:id="rId17"/>
    <p:sldId id="300" r:id="rId18"/>
    <p:sldId id="315" r:id="rId19"/>
    <p:sldId id="318" r:id="rId20"/>
    <p:sldId id="302" r:id="rId21"/>
    <p:sldId id="319" r:id="rId22"/>
    <p:sldId id="317" r:id="rId23"/>
    <p:sldId id="306" r:id="rId24"/>
    <p:sldId id="321" r:id="rId25"/>
    <p:sldId id="304" r:id="rId26"/>
    <p:sldId id="325" r:id="rId27"/>
    <p:sldId id="322" r:id="rId28"/>
    <p:sldId id="327" r:id="rId29"/>
    <p:sldId id="328" r:id="rId30"/>
    <p:sldId id="275" r:id="rId31"/>
    <p:sldId id="2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110" d="100"/>
          <a:sy n="110" d="100"/>
        </p:scale>
        <p:origin x="114" y="9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10-Jan-25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10-Jan-25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6698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6B30-6D72-78A2-27D4-616C20292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19BCD-8535-CBF6-9E74-B03DB5042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635ED-98F0-4B19-01F6-C904E6CDE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0F0A71-59D2-5B10-B660-85D1A3F23002}"/>
              </a:ext>
            </a:extLst>
          </p:cNvPr>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37860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18851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321749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dirty="0"/>
          </a:p>
        </p:txBody>
      </p:sp>
    </p:spTree>
    <p:extLst>
      <p:ext uri="{BB962C8B-B14F-4D97-AF65-F5344CB8AC3E}">
        <p14:creationId xmlns:p14="http://schemas.microsoft.com/office/powerpoint/2010/main" val="2077262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9B34C-BB47-E715-8DFA-A01211FD4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8148D-A469-7211-C104-AB3A3D72A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48D84-1673-524F-4D8F-A764B679BF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DD814-F8F5-BE51-9DB0-7566F5762A84}"/>
              </a:ext>
            </a:extLst>
          </p:cNvPr>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327076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189E3-FAB0-8D54-0AD0-FCF66FEB0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A6B83-3B58-05EF-DF89-252AFE483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E6DFB-7DD6-257E-1EF6-FDA7CFF29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2586C8-B7D9-9EF3-8E94-3B438AAF603F}"/>
              </a:ext>
            </a:extLst>
          </p:cNvPr>
          <p:cNvSpPr>
            <a:spLocks noGrp="1"/>
          </p:cNvSpPr>
          <p:nvPr>
            <p:ph type="sldNum" sz="quarter" idx="5"/>
          </p:nvPr>
        </p:nvSpPr>
        <p:spPr/>
        <p:txBody>
          <a:bodyPr/>
          <a:lstStyle/>
          <a:p>
            <a:fld id="{D4B9A9E5-4F7F-4A7D-9DE1-899232329269}" type="slidenum">
              <a:rPr lang="en-US" smtClean="0"/>
              <a:t>25</a:t>
            </a:fld>
            <a:endParaRPr lang="en-US" dirty="0"/>
          </a:p>
        </p:txBody>
      </p:sp>
    </p:spTree>
    <p:extLst>
      <p:ext uri="{BB962C8B-B14F-4D97-AF65-F5344CB8AC3E}">
        <p14:creationId xmlns:p14="http://schemas.microsoft.com/office/powerpoint/2010/main" val="1948519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5" name="Date Placeholder 4">
            <a:extLst>
              <a:ext uri="{FF2B5EF4-FFF2-40B4-BE49-F238E27FC236}">
                <a16:creationId xmlns:a16="http://schemas.microsoft.com/office/drawing/2014/main" id="{65E72C15-BB3A-B6CE-EEC2-B021FF7811C1}"/>
              </a:ext>
            </a:extLst>
          </p:cNvPr>
          <p:cNvSpPr>
            <a:spLocks noGrp="1"/>
          </p:cNvSpPr>
          <p:nvPr>
            <p:ph type="dt" sz="half" idx="20"/>
          </p:nvPr>
        </p:nvSpPr>
        <p:spPr/>
        <p:txBody>
          <a:bodyPr/>
          <a:lstStyle/>
          <a:p>
            <a:fld id="{6FA996A8-421E-4908-9B2B-D2C73D14B93A}" type="datetime1">
              <a:rPr lang="en-US" smtClean="0"/>
              <a:t>10-Jan-25</a:t>
            </a:fld>
            <a:endParaRPr lang="en-US"/>
          </a:p>
        </p:txBody>
      </p:sp>
      <p:sp>
        <p:nvSpPr>
          <p:cNvPr id="10" name="Footer Placeholder 9">
            <a:extLst>
              <a:ext uri="{FF2B5EF4-FFF2-40B4-BE49-F238E27FC236}">
                <a16:creationId xmlns:a16="http://schemas.microsoft.com/office/drawing/2014/main" id="{B39E4AF9-15FE-9CEF-C471-C1205C07A3B7}"/>
              </a:ext>
            </a:extLst>
          </p:cNvPr>
          <p:cNvSpPr>
            <a:spLocks noGrp="1"/>
          </p:cNvSpPr>
          <p:nvPr>
            <p:ph type="ftr" sz="quarter" idx="21"/>
          </p:nvPr>
        </p:nvSpPr>
        <p:spPr/>
        <p:txBody>
          <a:bodyPr/>
          <a:lstStyle/>
          <a:p>
            <a:r>
              <a:rPr lang="en-US"/>
              <a:t>DDoS Botnet Testing Tool</a:t>
            </a:r>
            <a:endParaRPr lang="en-US" dirty="0"/>
          </a:p>
        </p:txBody>
      </p:sp>
      <p:sp>
        <p:nvSpPr>
          <p:cNvPr id="12" name="Slide Number Placeholder 11">
            <a:extLst>
              <a:ext uri="{FF2B5EF4-FFF2-40B4-BE49-F238E27FC236}">
                <a16:creationId xmlns:a16="http://schemas.microsoft.com/office/drawing/2014/main" id="{CDC0B060-806E-3674-676B-E48CA9A79B63}"/>
              </a:ext>
            </a:extLst>
          </p:cNvPr>
          <p:cNvSpPr>
            <a:spLocks noGrp="1"/>
          </p:cNvSpPr>
          <p:nvPr>
            <p:ph type="sldNum" sz="quarter" idx="2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10" name="Date Placeholder 9">
            <a:extLst>
              <a:ext uri="{FF2B5EF4-FFF2-40B4-BE49-F238E27FC236}">
                <a16:creationId xmlns:a16="http://schemas.microsoft.com/office/drawing/2014/main" id="{F9459C0C-BCD6-5303-E1E2-DAA1313BA490}"/>
              </a:ext>
            </a:extLst>
          </p:cNvPr>
          <p:cNvSpPr>
            <a:spLocks noGrp="1"/>
          </p:cNvSpPr>
          <p:nvPr>
            <p:ph type="dt" sz="half" idx="10"/>
          </p:nvPr>
        </p:nvSpPr>
        <p:spPr/>
        <p:txBody>
          <a:bodyPr/>
          <a:lstStyle/>
          <a:p>
            <a:fld id="{BD1EC6F0-F4B7-4D08-AFF5-33ACB8BD8294}" type="datetime1">
              <a:rPr lang="en-US" smtClean="0"/>
              <a:t>10-Jan-25</a:t>
            </a:fld>
            <a:endParaRPr lang="en-US"/>
          </a:p>
        </p:txBody>
      </p:sp>
      <p:sp>
        <p:nvSpPr>
          <p:cNvPr id="12" name="Footer Placeholder 11">
            <a:extLst>
              <a:ext uri="{FF2B5EF4-FFF2-40B4-BE49-F238E27FC236}">
                <a16:creationId xmlns:a16="http://schemas.microsoft.com/office/drawing/2014/main" id="{473CDF08-A866-BCB7-5713-C8D9CC0E1A52}"/>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977EBCEF-9A5C-74C4-66A2-CCE6D7B1E9EB}"/>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 name="Date Placeholder 1">
            <a:extLst>
              <a:ext uri="{FF2B5EF4-FFF2-40B4-BE49-F238E27FC236}">
                <a16:creationId xmlns:a16="http://schemas.microsoft.com/office/drawing/2014/main" id="{4A1104EB-641B-6E09-0164-199E2C99DB71}"/>
              </a:ext>
            </a:extLst>
          </p:cNvPr>
          <p:cNvSpPr>
            <a:spLocks noGrp="1"/>
          </p:cNvSpPr>
          <p:nvPr>
            <p:ph type="dt" sz="half" idx="27"/>
          </p:nvPr>
        </p:nvSpPr>
        <p:spPr/>
        <p:txBody>
          <a:bodyPr/>
          <a:lstStyle/>
          <a:p>
            <a:fld id="{D5006D31-8710-43D8-9131-3C4B0A608466}" type="datetime1">
              <a:rPr lang="en-US" smtClean="0"/>
              <a:t>10-Jan-25</a:t>
            </a:fld>
            <a:endParaRPr lang="en-US"/>
          </a:p>
        </p:txBody>
      </p:sp>
      <p:sp>
        <p:nvSpPr>
          <p:cNvPr id="3" name="Footer Placeholder 2">
            <a:extLst>
              <a:ext uri="{FF2B5EF4-FFF2-40B4-BE49-F238E27FC236}">
                <a16:creationId xmlns:a16="http://schemas.microsoft.com/office/drawing/2014/main" id="{62E55B42-8110-FB8B-1D08-C149994C4E55}"/>
              </a:ext>
            </a:extLst>
          </p:cNvPr>
          <p:cNvSpPr>
            <a:spLocks noGrp="1"/>
          </p:cNvSpPr>
          <p:nvPr>
            <p:ph type="ftr" sz="quarter" idx="28"/>
          </p:nvPr>
        </p:nvSpPr>
        <p:spPr/>
        <p:txBody>
          <a:bodyPr/>
          <a:lstStyle/>
          <a:p>
            <a:r>
              <a:rPr lang="en-US"/>
              <a:t>DDoS Botnet Testing Tool</a:t>
            </a:r>
            <a:endParaRPr lang="en-US" dirty="0"/>
          </a:p>
        </p:txBody>
      </p:sp>
      <p:sp>
        <p:nvSpPr>
          <p:cNvPr id="4" name="Slide Number Placeholder 3">
            <a:extLst>
              <a:ext uri="{FF2B5EF4-FFF2-40B4-BE49-F238E27FC236}">
                <a16:creationId xmlns:a16="http://schemas.microsoft.com/office/drawing/2014/main" id="{65573CDF-63EC-18C1-883A-DA6B4F2F0A93}"/>
              </a:ext>
            </a:extLst>
          </p:cNvPr>
          <p:cNvSpPr>
            <a:spLocks noGrp="1"/>
          </p:cNvSpPr>
          <p:nvPr>
            <p:ph type="sldNum" sz="quarter" idx="2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 name="Date Placeholder 2">
            <a:extLst>
              <a:ext uri="{FF2B5EF4-FFF2-40B4-BE49-F238E27FC236}">
                <a16:creationId xmlns:a16="http://schemas.microsoft.com/office/drawing/2014/main" id="{3D2687C8-C58C-1267-5D3A-E733C32ECBA4}"/>
              </a:ext>
            </a:extLst>
          </p:cNvPr>
          <p:cNvSpPr>
            <a:spLocks noGrp="1"/>
          </p:cNvSpPr>
          <p:nvPr>
            <p:ph type="dt" sz="half" idx="59"/>
          </p:nvPr>
        </p:nvSpPr>
        <p:spPr/>
        <p:txBody>
          <a:bodyPr/>
          <a:lstStyle/>
          <a:p>
            <a:fld id="{1986E555-7E38-4DDE-BA4E-272C5BDEBD5B}" type="datetime1">
              <a:rPr lang="en-US" smtClean="0"/>
              <a:t>10-Jan-25</a:t>
            </a:fld>
            <a:endParaRPr lang="en-US"/>
          </a:p>
        </p:txBody>
      </p:sp>
      <p:sp>
        <p:nvSpPr>
          <p:cNvPr id="5" name="Footer Placeholder 4">
            <a:extLst>
              <a:ext uri="{FF2B5EF4-FFF2-40B4-BE49-F238E27FC236}">
                <a16:creationId xmlns:a16="http://schemas.microsoft.com/office/drawing/2014/main" id="{6E1EFBE1-9FB0-F2F4-C67D-2F59AA411DC9}"/>
              </a:ext>
            </a:extLst>
          </p:cNvPr>
          <p:cNvSpPr>
            <a:spLocks noGrp="1"/>
          </p:cNvSpPr>
          <p:nvPr>
            <p:ph type="ftr" sz="quarter" idx="60"/>
          </p:nvPr>
        </p:nvSpPr>
        <p:spPr/>
        <p:txBody>
          <a:bodyPr/>
          <a:lstStyle/>
          <a:p>
            <a:r>
              <a:rPr lang="en-US"/>
              <a:t>DDoS Botnet Testing Tool</a:t>
            </a:r>
            <a:endParaRPr lang="en-US" dirty="0"/>
          </a:p>
        </p:txBody>
      </p:sp>
      <p:sp>
        <p:nvSpPr>
          <p:cNvPr id="33" name="Slide Number Placeholder 32">
            <a:extLst>
              <a:ext uri="{FF2B5EF4-FFF2-40B4-BE49-F238E27FC236}">
                <a16:creationId xmlns:a16="http://schemas.microsoft.com/office/drawing/2014/main" id="{D0C3CCD3-D348-FAB9-997E-44C6F1436331}"/>
              </a:ext>
            </a:extLst>
          </p:cNvPr>
          <p:cNvSpPr>
            <a:spLocks noGrp="1"/>
          </p:cNvSpPr>
          <p:nvPr>
            <p:ph type="sldNum" sz="quarter" idx="61"/>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3AC1FFD7-A06D-F3B9-284E-1D7B7A00224F}"/>
              </a:ext>
            </a:extLst>
          </p:cNvPr>
          <p:cNvSpPr>
            <a:spLocks noGrp="1"/>
          </p:cNvSpPr>
          <p:nvPr>
            <p:ph type="dt" sz="half" idx="17"/>
          </p:nvPr>
        </p:nvSpPr>
        <p:spPr/>
        <p:txBody>
          <a:bodyPr/>
          <a:lstStyle/>
          <a:p>
            <a:fld id="{F1CC8FA1-D240-470E-9E90-7FB169028DA4}" type="datetime1">
              <a:rPr lang="en-US" smtClean="0"/>
              <a:t>10-Jan-25</a:t>
            </a:fld>
            <a:endParaRPr lang="en-US"/>
          </a:p>
        </p:txBody>
      </p:sp>
      <p:sp>
        <p:nvSpPr>
          <p:cNvPr id="7" name="Footer Placeholder 6">
            <a:extLst>
              <a:ext uri="{FF2B5EF4-FFF2-40B4-BE49-F238E27FC236}">
                <a16:creationId xmlns:a16="http://schemas.microsoft.com/office/drawing/2014/main" id="{38AF7331-EB7B-F635-62EB-28ADEDA5A207}"/>
              </a:ext>
            </a:extLst>
          </p:cNvPr>
          <p:cNvSpPr>
            <a:spLocks noGrp="1"/>
          </p:cNvSpPr>
          <p:nvPr>
            <p:ph type="ftr" sz="quarter" idx="18"/>
          </p:nvPr>
        </p:nvSpPr>
        <p:spPr/>
        <p:txBody>
          <a:bodyPr/>
          <a:lstStyle/>
          <a:p>
            <a:r>
              <a:rPr lang="en-US"/>
              <a:t>DDoS Botnet Testing Tool</a:t>
            </a:r>
            <a:endParaRPr lang="en-US" dirty="0"/>
          </a:p>
        </p:txBody>
      </p:sp>
      <p:sp>
        <p:nvSpPr>
          <p:cNvPr id="9" name="Slide Number Placeholder 8">
            <a:extLst>
              <a:ext uri="{FF2B5EF4-FFF2-40B4-BE49-F238E27FC236}">
                <a16:creationId xmlns:a16="http://schemas.microsoft.com/office/drawing/2014/main" id="{85E5564B-8260-6E37-8FA8-DC8F61D3165A}"/>
              </a:ext>
            </a:extLst>
          </p:cNvPr>
          <p:cNvSpPr>
            <a:spLocks noGrp="1"/>
          </p:cNvSpPr>
          <p:nvPr>
            <p:ph type="sldNum" sz="quarter" idx="1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F790960-9A4F-FDEA-EE66-2D80EBAB783A}"/>
              </a:ext>
            </a:extLst>
          </p:cNvPr>
          <p:cNvSpPr>
            <a:spLocks noGrp="1"/>
          </p:cNvSpPr>
          <p:nvPr>
            <p:ph type="dt" sz="half" idx="25"/>
          </p:nvPr>
        </p:nvSpPr>
        <p:spPr/>
        <p:txBody>
          <a:bodyPr/>
          <a:lstStyle/>
          <a:p>
            <a:fld id="{18996DEA-B6B0-4C69-807E-C61A0228D41E}" type="datetime1">
              <a:rPr lang="en-US" smtClean="0"/>
              <a:t>10-Jan-25</a:t>
            </a:fld>
            <a:endParaRPr lang="en-US"/>
          </a:p>
        </p:txBody>
      </p:sp>
      <p:sp>
        <p:nvSpPr>
          <p:cNvPr id="5" name="Footer Placeholder 4">
            <a:extLst>
              <a:ext uri="{FF2B5EF4-FFF2-40B4-BE49-F238E27FC236}">
                <a16:creationId xmlns:a16="http://schemas.microsoft.com/office/drawing/2014/main" id="{16C1134C-3BD3-F829-36B0-257E3C7A6ACD}"/>
              </a:ext>
            </a:extLst>
          </p:cNvPr>
          <p:cNvSpPr>
            <a:spLocks noGrp="1"/>
          </p:cNvSpPr>
          <p:nvPr>
            <p:ph type="ftr" sz="quarter" idx="26"/>
          </p:nvPr>
        </p:nvSpPr>
        <p:spPr/>
        <p:txBody>
          <a:bodyPr/>
          <a:lstStyle/>
          <a:p>
            <a:r>
              <a:rPr lang="en-US"/>
              <a:t>DDoS Botnet Testing Tool</a:t>
            </a:r>
            <a:endParaRPr lang="en-US" dirty="0"/>
          </a:p>
        </p:txBody>
      </p:sp>
      <p:sp>
        <p:nvSpPr>
          <p:cNvPr id="6" name="Slide Number Placeholder 5">
            <a:extLst>
              <a:ext uri="{FF2B5EF4-FFF2-40B4-BE49-F238E27FC236}">
                <a16:creationId xmlns:a16="http://schemas.microsoft.com/office/drawing/2014/main" id="{2BC45752-7578-8EF0-34C0-6264D6454C13}"/>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10" name="Date Placeholder 9">
            <a:extLst>
              <a:ext uri="{FF2B5EF4-FFF2-40B4-BE49-F238E27FC236}">
                <a16:creationId xmlns:a16="http://schemas.microsoft.com/office/drawing/2014/main" id="{9C4E63FF-DBF3-6BA5-EB35-1D373D98A907}"/>
              </a:ext>
            </a:extLst>
          </p:cNvPr>
          <p:cNvSpPr>
            <a:spLocks noGrp="1"/>
          </p:cNvSpPr>
          <p:nvPr>
            <p:ph type="dt" sz="half" idx="37"/>
          </p:nvPr>
        </p:nvSpPr>
        <p:spPr/>
        <p:txBody>
          <a:bodyPr/>
          <a:lstStyle/>
          <a:p>
            <a:fld id="{58E0BD91-FB25-4A16-8827-6936CDFCA5ED}" type="datetime1">
              <a:rPr lang="en-US" smtClean="0"/>
              <a:t>10-Jan-25</a:t>
            </a:fld>
            <a:endParaRPr lang="en-US"/>
          </a:p>
        </p:txBody>
      </p:sp>
      <p:sp>
        <p:nvSpPr>
          <p:cNvPr id="12" name="Footer Placeholder 11">
            <a:extLst>
              <a:ext uri="{FF2B5EF4-FFF2-40B4-BE49-F238E27FC236}">
                <a16:creationId xmlns:a16="http://schemas.microsoft.com/office/drawing/2014/main" id="{8FBDD011-1EAE-F40B-C9FB-1C5CAC582926}"/>
              </a:ext>
            </a:extLst>
          </p:cNvPr>
          <p:cNvSpPr>
            <a:spLocks noGrp="1"/>
          </p:cNvSpPr>
          <p:nvPr>
            <p:ph type="ftr" sz="quarter" idx="38"/>
          </p:nvPr>
        </p:nvSpPr>
        <p:spPr/>
        <p:txBody>
          <a:bodyPr/>
          <a:lstStyle/>
          <a:p>
            <a:r>
              <a:rPr lang="en-US"/>
              <a:t>DDoS Botnet Testing Tool</a:t>
            </a:r>
            <a:endParaRPr lang="en-US" dirty="0"/>
          </a:p>
        </p:txBody>
      </p:sp>
      <p:sp>
        <p:nvSpPr>
          <p:cNvPr id="15" name="Slide Number Placeholder 14">
            <a:extLst>
              <a:ext uri="{FF2B5EF4-FFF2-40B4-BE49-F238E27FC236}">
                <a16:creationId xmlns:a16="http://schemas.microsoft.com/office/drawing/2014/main" id="{02A8B37E-BE00-EE2A-82AE-E47EB53DE541}"/>
              </a:ext>
            </a:extLst>
          </p:cNvPr>
          <p:cNvSpPr>
            <a:spLocks noGrp="1"/>
          </p:cNvSpPr>
          <p:nvPr>
            <p:ph type="sldNum" sz="quarter" idx="3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10" name="Date Placeholder 9">
            <a:extLst>
              <a:ext uri="{FF2B5EF4-FFF2-40B4-BE49-F238E27FC236}">
                <a16:creationId xmlns:a16="http://schemas.microsoft.com/office/drawing/2014/main" id="{62055CDA-0777-C6C5-AB9D-2701B6AE2F75}"/>
              </a:ext>
            </a:extLst>
          </p:cNvPr>
          <p:cNvSpPr>
            <a:spLocks noGrp="1"/>
          </p:cNvSpPr>
          <p:nvPr>
            <p:ph type="dt" sz="half" idx="25"/>
          </p:nvPr>
        </p:nvSpPr>
        <p:spPr/>
        <p:txBody>
          <a:bodyPr/>
          <a:lstStyle/>
          <a:p>
            <a:fld id="{7728525F-8484-4661-B24D-012DCA5D65AA}" type="datetime1">
              <a:rPr lang="en-US" smtClean="0"/>
              <a:t>10-Jan-25</a:t>
            </a:fld>
            <a:endParaRPr lang="en-US"/>
          </a:p>
        </p:txBody>
      </p:sp>
      <p:sp>
        <p:nvSpPr>
          <p:cNvPr id="12" name="Footer Placeholder 11">
            <a:extLst>
              <a:ext uri="{FF2B5EF4-FFF2-40B4-BE49-F238E27FC236}">
                <a16:creationId xmlns:a16="http://schemas.microsoft.com/office/drawing/2014/main" id="{86B54976-D7DC-03FA-097E-D57AE61C4EF6}"/>
              </a:ext>
            </a:extLst>
          </p:cNvPr>
          <p:cNvSpPr>
            <a:spLocks noGrp="1"/>
          </p:cNvSpPr>
          <p:nvPr>
            <p:ph type="ftr" sz="quarter" idx="26"/>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AB1862EF-8DC9-4A95-580A-BACD42B516F1}"/>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4CF6E901-1F75-59B2-B9E4-D5BAC14E1B91}"/>
              </a:ext>
            </a:extLst>
          </p:cNvPr>
          <p:cNvSpPr>
            <a:spLocks noGrp="1"/>
          </p:cNvSpPr>
          <p:nvPr>
            <p:ph type="dt" sz="half" idx="10"/>
          </p:nvPr>
        </p:nvSpPr>
        <p:spPr/>
        <p:txBody>
          <a:bodyPr/>
          <a:lstStyle/>
          <a:p>
            <a:fld id="{ED76DF98-72E3-4950-80C9-3106C5D1DC45}" type="datetime1">
              <a:rPr lang="en-US" smtClean="0"/>
              <a:t>10-Jan-25</a:t>
            </a:fld>
            <a:endParaRPr lang="en-US"/>
          </a:p>
        </p:txBody>
      </p:sp>
      <p:sp>
        <p:nvSpPr>
          <p:cNvPr id="8" name="Footer Placeholder 7">
            <a:extLst>
              <a:ext uri="{FF2B5EF4-FFF2-40B4-BE49-F238E27FC236}">
                <a16:creationId xmlns:a16="http://schemas.microsoft.com/office/drawing/2014/main" id="{85B5D192-168E-99E6-3922-D45C9089203B}"/>
              </a:ext>
            </a:extLst>
          </p:cNvPr>
          <p:cNvSpPr>
            <a:spLocks noGrp="1"/>
          </p:cNvSpPr>
          <p:nvPr>
            <p:ph type="ftr" sz="quarter" idx="11"/>
          </p:nvPr>
        </p:nvSpPr>
        <p:spPr/>
        <p:txBody>
          <a:bodyPr/>
          <a:lstStyle/>
          <a:p>
            <a:r>
              <a:rPr lang="en-US"/>
              <a:t>DDoS Botnet Testing Tool</a:t>
            </a:r>
            <a:endParaRPr lang="en-US" dirty="0"/>
          </a:p>
        </p:txBody>
      </p:sp>
      <p:sp>
        <p:nvSpPr>
          <p:cNvPr id="9" name="Slide Number Placeholder 8">
            <a:extLst>
              <a:ext uri="{FF2B5EF4-FFF2-40B4-BE49-F238E27FC236}">
                <a16:creationId xmlns:a16="http://schemas.microsoft.com/office/drawing/2014/main" id="{9BD215A4-6862-0C30-B02C-7A37326B6F80}"/>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8" name="Date Placeholder 7">
            <a:extLst>
              <a:ext uri="{FF2B5EF4-FFF2-40B4-BE49-F238E27FC236}">
                <a16:creationId xmlns:a16="http://schemas.microsoft.com/office/drawing/2014/main" id="{93EE7945-0750-B3EC-6FDA-1C14B252E553}"/>
              </a:ext>
            </a:extLst>
          </p:cNvPr>
          <p:cNvSpPr>
            <a:spLocks noGrp="1"/>
          </p:cNvSpPr>
          <p:nvPr>
            <p:ph type="dt" sz="half" idx="10"/>
          </p:nvPr>
        </p:nvSpPr>
        <p:spPr/>
        <p:txBody>
          <a:bodyPr/>
          <a:lstStyle/>
          <a:p>
            <a:fld id="{89AEFBE8-2532-47B3-A2AA-0D380F5A4DFB}" type="datetime1">
              <a:rPr lang="en-US" smtClean="0"/>
              <a:t>10-Jan-25</a:t>
            </a:fld>
            <a:endParaRPr lang="en-US"/>
          </a:p>
        </p:txBody>
      </p:sp>
      <p:sp>
        <p:nvSpPr>
          <p:cNvPr id="12" name="Footer Placeholder 11">
            <a:extLst>
              <a:ext uri="{FF2B5EF4-FFF2-40B4-BE49-F238E27FC236}">
                <a16:creationId xmlns:a16="http://schemas.microsoft.com/office/drawing/2014/main" id="{3B420154-50CD-62C9-B8CB-AFC390A10FE4}"/>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D44DF8A7-B858-C62F-B221-EA9755493529}"/>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12DDBF-760E-2FA5-386F-4F52C54BBF54}"/>
              </a:ext>
            </a:extLst>
          </p:cNvPr>
          <p:cNvSpPr>
            <a:spLocks noGrp="1"/>
          </p:cNvSpPr>
          <p:nvPr>
            <p:ph type="dt" sz="half" idx="10"/>
          </p:nvPr>
        </p:nvSpPr>
        <p:spPr/>
        <p:txBody>
          <a:bodyPr/>
          <a:lstStyle/>
          <a:p>
            <a:fld id="{01BAAAE1-51A9-40D6-B229-0901221B9387}" type="datetime1">
              <a:rPr lang="en-US" smtClean="0"/>
              <a:t>10-Jan-25</a:t>
            </a:fld>
            <a:endParaRPr lang="en-US"/>
          </a:p>
        </p:txBody>
      </p:sp>
      <p:sp>
        <p:nvSpPr>
          <p:cNvPr id="9" name="Footer Placeholder 8">
            <a:extLst>
              <a:ext uri="{FF2B5EF4-FFF2-40B4-BE49-F238E27FC236}">
                <a16:creationId xmlns:a16="http://schemas.microsoft.com/office/drawing/2014/main" id="{4D891809-D3B6-A439-6AD3-B78548ADA1F6}"/>
              </a:ext>
            </a:extLst>
          </p:cNvPr>
          <p:cNvSpPr>
            <a:spLocks noGrp="1"/>
          </p:cNvSpPr>
          <p:nvPr>
            <p:ph type="ftr" sz="quarter" idx="11"/>
          </p:nvPr>
        </p:nvSpPr>
        <p:spPr/>
        <p:txBody>
          <a:bodyPr/>
          <a:lstStyle/>
          <a:p>
            <a:r>
              <a:rPr lang="en-US"/>
              <a:t>DDoS Botnet Testing Tool</a:t>
            </a:r>
            <a:endParaRPr lang="en-US" dirty="0"/>
          </a:p>
        </p:txBody>
      </p:sp>
      <p:sp>
        <p:nvSpPr>
          <p:cNvPr id="10" name="Slide Number Placeholder 9">
            <a:extLst>
              <a:ext uri="{FF2B5EF4-FFF2-40B4-BE49-F238E27FC236}">
                <a16:creationId xmlns:a16="http://schemas.microsoft.com/office/drawing/2014/main" id="{8A8A6B39-1F87-FDF9-E03C-578E84E641C2}"/>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10" name="Date Placeholder 9">
            <a:extLst>
              <a:ext uri="{FF2B5EF4-FFF2-40B4-BE49-F238E27FC236}">
                <a16:creationId xmlns:a16="http://schemas.microsoft.com/office/drawing/2014/main" id="{2054F388-E417-2771-FA38-94515754D096}"/>
              </a:ext>
            </a:extLst>
          </p:cNvPr>
          <p:cNvSpPr>
            <a:spLocks noGrp="1"/>
          </p:cNvSpPr>
          <p:nvPr>
            <p:ph type="dt" sz="half" idx="21"/>
          </p:nvPr>
        </p:nvSpPr>
        <p:spPr/>
        <p:txBody>
          <a:bodyPr/>
          <a:lstStyle/>
          <a:p>
            <a:fld id="{E92B1C16-77CE-4A4F-92A6-E669EEC3106D}" type="datetime1">
              <a:rPr lang="en-US" smtClean="0"/>
              <a:t>10-Jan-25</a:t>
            </a:fld>
            <a:endParaRPr lang="en-US"/>
          </a:p>
        </p:txBody>
      </p:sp>
      <p:sp>
        <p:nvSpPr>
          <p:cNvPr id="11" name="Footer Placeholder 10">
            <a:extLst>
              <a:ext uri="{FF2B5EF4-FFF2-40B4-BE49-F238E27FC236}">
                <a16:creationId xmlns:a16="http://schemas.microsoft.com/office/drawing/2014/main" id="{4CEEE3FE-AADA-1DDD-39E7-8B3801990548}"/>
              </a:ext>
            </a:extLst>
          </p:cNvPr>
          <p:cNvSpPr>
            <a:spLocks noGrp="1"/>
          </p:cNvSpPr>
          <p:nvPr>
            <p:ph type="ftr" sz="quarter" idx="22"/>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A86E1C18-8024-ADBA-6874-A5B3B5E23205}"/>
              </a:ext>
            </a:extLst>
          </p:cNvPr>
          <p:cNvSpPr>
            <a:spLocks noGrp="1"/>
          </p:cNvSpPr>
          <p:nvPr>
            <p:ph type="sldNum" sz="quarter" idx="23"/>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9" name="Date Placeholder 8">
            <a:extLst>
              <a:ext uri="{FF2B5EF4-FFF2-40B4-BE49-F238E27FC236}">
                <a16:creationId xmlns:a16="http://schemas.microsoft.com/office/drawing/2014/main" id="{C1D4BF01-7F38-BEE1-C06B-4F61FE14A491}"/>
              </a:ext>
            </a:extLst>
          </p:cNvPr>
          <p:cNvSpPr>
            <a:spLocks noGrp="1"/>
          </p:cNvSpPr>
          <p:nvPr>
            <p:ph type="dt" sz="half" idx="25"/>
          </p:nvPr>
        </p:nvSpPr>
        <p:spPr/>
        <p:txBody>
          <a:bodyPr/>
          <a:lstStyle/>
          <a:p>
            <a:fld id="{8EE6CAE2-4A6E-42F1-93EC-B0E5A57A494A}" type="datetime1">
              <a:rPr lang="en-US" smtClean="0"/>
              <a:t>10-Jan-25</a:t>
            </a:fld>
            <a:endParaRPr lang="en-US"/>
          </a:p>
        </p:txBody>
      </p:sp>
      <p:sp>
        <p:nvSpPr>
          <p:cNvPr id="10" name="Footer Placeholder 9">
            <a:extLst>
              <a:ext uri="{FF2B5EF4-FFF2-40B4-BE49-F238E27FC236}">
                <a16:creationId xmlns:a16="http://schemas.microsoft.com/office/drawing/2014/main" id="{57D85320-1FB9-C076-D812-1F79527E8BE5}"/>
              </a:ext>
            </a:extLst>
          </p:cNvPr>
          <p:cNvSpPr>
            <a:spLocks noGrp="1"/>
          </p:cNvSpPr>
          <p:nvPr>
            <p:ph type="ftr" sz="quarter" idx="26"/>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9E382808-2318-F00B-5365-CF6684349F30}"/>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
        <p:nvSpPr>
          <p:cNvPr id="6" name="Date Placeholder 5">
            <a:extLst>
              <a:ext uri="{FF2B5EF4-FFF2-40B4-BE49-F238E27FC236}">
                <a16:creationId xmlns:a16="http://schemas.microsoft.com/office/drawing/2014/main" id="{6F16A1CD-B464-0B7E-906C-1E95203A1B67}"/>
              </a:ext>
            </a:extLst>
          </p:cNvPr>
          <p:cNvSpPr>
            <a:spLocks noGrp="1"/>
          </p:cNvSpPr>
          <p:nvPr>
            <p:ph type="dt" sz="half" idx="29"/>
          </p:nvPr>
        </p:nvSpPr>
        <p:spPr/>
        <p:txBody>
          <a:bodyPr/>
          <a:lstStyle/>
          <a:p>
            <a:fld id="{537414DD-9A63-4C03-B6C4-2FF049F332E7}" type="datetime1">
              <a:rPr lang="en-US" smtClean="0"/>
              <a:t>10-Jan-25</a:t>
            </a:fld>
            <a:endParaRPr lang="en-US"/>
          </a:p>
        </p:txBody>
      </p:sp>
      <p:sp>
        <p:nvSpPr>
          <p:cNvPr id="7" name="Footer Placeholder 6">
            <a:extLst>
              <a:ext uri="{FF2B5EF4-FFF2-40B4-BE49-F238E27FC236}">
                <a16:creationId xmlns:a16="http://schemas.microsoft.com/office/drawing/2014/main" id="{0D7624A1-890B-F8B1-65AA-C69FEDDD15E5}"/>
              </a:ext>
            </a:extLst>
          </p:cNvPr>
          <p:cNvSpPr>
            <a:spLocks noGrp="1"/>
          </p:cNvSpPr>
          <p:nvPr>
            <p:ph type="ftr" sz="quarter" idx="30"/>
          </p:nvPr>
        </p:nvSpPr>
        <p:spPr/>
        <p:txBody>
          <a:bodyPr/>
          <a:lstStyle/>
          <a:p>
            <a:r>
              <a:rPr lang="en-US"/>
              <a:t>DDoS Botnet Testing Tool</a:t>
            </a:r>
            <a:endParaRPr lang="en-US" dirty="0"/>
          </a:p>
        </p:txBody>
      </p:sp>
      <p:sp>
        <p:nvSpPr>
          <p:cNvPr id="8" name="Slide Number Placeholder 7">
            <a:extLst>
              <a:ext uri="{FF2B5EF4-FFF2-40B4-BE49-F238E27FC236}">
                <a16:creationId xmlns:a16="http://schemas.microsoft.com/office/drawing/2014/main" id="{77C3EAF9-5F8B-D79C-20E6-987549739F4B}"/>
              </a:ext>
            </a:extLst>
          </p:cNvPr>
          <p:cNvSpPr>
            <a:spLocks noGrp="1"/>
          </p:cNvSpPr>
          <p:nvPr>
            <p:ph type="sldNum" sz="quarter" idx="31"/>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E9A9F28-308F-1494-A33C-0A781BC15D56}"/>
              </a:ext>
            </a:extLst>
          </p:cNvPr>
          <p:cNvSpPr>
            <a:spLocks noGrp="1"/>
          </p:cNvSpPr>
          <p:nvPr>
            <p:ph type="dt" sz="half" idx="10"/>
          </p:nvPr>
        </p:nvSpPr>
        <p:spPr/>
        <p:txBody>
          <a:bodyPr/>
          <a:lstStyle/>
          <a:p>
            <a:fld id="{85CA9D2D-855E-42E2-BABC-8C73870C7D19}" type="datetime1">
              <a:rPr lang="en-US" smtClean="0"/>
              <a:t>10-Jan-25</a:t>
            </a:fld>
            <a:endParaRPr lang="en-US"/>
          </a:p>
        </p:txBody>
      </p:sp>
      <p:sp>
        <p:nvSpPr>
          <p:cNvPr id="5" name="Footer Placeholder 4">
            <a:extLst>
              <a:ext uri="{FF2B5EF4-FFF2-40B4-BE49-F238E27FC236}">
                <a16:creationId xmlns:a16="http://schemas.microsoft.com/office/drawing/2014/main" id="{00F8CAE5-D8F3-3F7B-1411-6C5D3D9D3A7E}"/>
              </a:ext>
            </a:extLst>
          </p:cNvPr>
          <p:cNvSpPr>
            <a:spLocks noGrp="1"/>
          </p:cNvSpPr>
          <p:nvPr>
            <p:ph type="ftr" sz="quarter" idx="11"/>
          </p:nvPr>
        </p:nvSpPr>
        <p:spPr/>
        <p:txBody>
          <a:bodyPr/>
          <a:lstStyle/>
          <a:p>
            <a:r>
              <a:rPr lang="en-US"/>
              <a:t>DDoS Botnet Testing Tool</a:t>
            </a:r>
            <a:endParaRPr lang="en-US" dirty="0"/>
          </a:p>
        </p:txBody>
      </p:sp>
      <p:sp>
        <p:nvSpPr>
          <p:cNvPr id="6" name="Slide Number Placeholder 5">
            <a:extLst>
              <a:ext uri="{FF2B5EF4-FFF2-40B4-BE49-F238E27FC236}">
                <a16:creationId xmlns:a16="http://schemas.microsoft.com/office/drawing/2014/main" id="{5A7B1015-4240-87C5-3189-97CB8815BD66}"/>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EB3A20C0-34AA-BB96-6B65-DD1E9B12E064}"/>
              </a:ext>
            </a:extLst>
          </p:cNvPr>
          <p:cNvSpPr>
            <a:spLocks noGrp="1"/>
          </p:cNvSpPr>
          <p:nvPr>
            <p:ph type="dt" sz="half" idx="27"/>
          </p:nvPr>
        </p:nvSpPr>
        <p:spPr/>
        <p:txBody>
          <a:bodyPr/>
          <a:lstStyle/>
          <a:p>
            <a:fld id="{4BB2684A-5551-4A20-AEF2-6CE1FC7760FA}" type="datetime1">
              <a:rPr lang="en-US" smtClean="0"/>
              <a:t>10-Jan-25</a:t>
            </a:fld>
            <a:endParaRPr lang="en-US"/>
          </a:p>
        </p:txBody>
      </p:sp>
      <p:sp>
        <p:nvSpPr>
          <p:cNvPr id="4" name="Footer Placeholder 3">
            <a:extLst>
              <a:ext uri="{FF2B5EF4-FFF2-40B4-BE49-F238E27FC236}">
                <a16:creationId xmlns:a16="http://schemas.microsoft.com/office/drawing/2014/main" id="{1B631BBE-BE1F-38A5-D032-4ACDC5071882}"/>
              </a:ext>
            </a:extLst>
          </p:cNvPr>
          <p:cNvSpPr>
            <a:spLocks noGrp="1"/>
          </p:cNvSpPr>
          <p:nvPr>
            <p:ph type="ftr" sz="quarter" idx="28"/>
          </p:nvPr>
        </p:nvSpPr>
        <p:spPr/>
        <p:txBody>
          <a:bodyPr/>
          <a:lstStyle/>
          <a:p>
            <a:r>
              <a:rPr lang="en-US"/>
              <a:t>DDoS Botnet Testing Tool</a:t>
            </a:r>
            <a:endParaRPr lang="en-US" dirty="0"/>
          </a:p>
        </p:txBody>
      </p:sp>
      <p:sp>
        <p:nvSpPr>
          <p:cNvPr id="5" name="Slide Number Placeholder 4">
            <a:extLst>
              <a:ext uri="{FF2B5EF4-FFF2-40B4-BE49-F238E27FC236}">
                <a16:creationId xmlns:a16="http://schemas.microsoft.com/office/drawing/2014/main" id="{47A32659-EEB8-EE80-8E24-8BAFE0AABA52}"/>
              </a:ext>
            </a:extLst>
          </p:cNvPr>
          <p:cNvSpPr>
            <a:spLocks noGrp="1"/>
          </p:cNvSpPr>
          <p:nvPr>
            <p:ph type="sldNum" sz="quarter" idx="2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9">
            <a:extLst>
              <a:ext uri="{FF2B5EF4-FFF2-40B4-BE49-F238E27FC236}">
                <a16:creationId xmlns:a16="http://schemas.microsoft.com/office/drawing/2014/main" id="{8953EB94-9C8F-D61B-D2CE-B4A9DAE8C6F2}"/>
              </a:ext>
            </a:extLst>
          </p:cNvPr>
          <p:cNvSpPr>
            <a:spLocks noGrp="1"/>
          </p:cNvSpPr>
          <p:nvPr>
            <p:ph type="dt" sz="half" idx="15"/>
          </p:nvPr>
        </p:nvSpPr>
        <p:spPr/>
        <p:txBody>
          <a:bodyPr/>
          <a:lstStyle/>
          <a:p>
            <a:fld id="{7CDEE0E0-8E11-4F37-866D-45F775042FD7}" type="datetime1">
              <a:rPr lang="en-US" smtClean="0"/>
              <a:t>10-Jan-25</a:t>
            </a:fld>
            <a:endParaRPr lang="en-US"/>
          </a:p>
        </p:txBody>
      </p:sp>
      <p:sp>
        <p:nvSpPr>
          <p:cNvPr id="11" name="Footer Placeholder 10">
            <a:extLst>
              <a:ext uri="{FF2B5EF4-FFF2-40B4-BE49-F238E27FC236}">
                <a16:creationId xmlns:a16="http://schemas.microsoft.com/office/drawing/2014/main" id="{CD187730-C4A0-3F5B-7074-9AF5EE80A9BA}"/>
              </a:ext>
            </a:extLst>
          </p:cNvPr>
          <p:cNvSpPr>
            <a:spLocks noGrp="1"/>
          </p:cNvSpPr>
          <p:nvPr>
            <p:ph type="ftr" sz="quarter" idx="16"/>
          </p:nvPr>
        </p:nvSpPr>
        <p:spPr/>
        <p:txBody>
          <a:bodyPr/>
          <a:lstStyle/>
          <a:p>
            <a:r>
              <a:rPr lang="en-US"/>
              <a:t>DDoS Botnet Testing Tool</a:t>
            </a:r>
            <a:endParaRPr lang="en-US" dirty="0"/>
          </a:p>
        </p:txBody>
      </p:sp>
      <p:sp>
        <p:nvSpPr>
          <p:cNvPr id="12" name="Slide Number Placeholder 11">
            <a:extLst>
              <a:ext uri="{FF2B5EF4-FFF2-40B4-BE49-F238E27FC236}">
                <a16:creationId xmlns:a16="http://schemas.microsoft.com/office/drawing/2014/main" id="{72682535-DECC-4412-A135-3EC0A12398F1}"/>
              </a:ext>
            </a:extLst>
          </p:cNvPr>
          <p:cNvSpPr>
            <a:spLocks noGrp="1"/>
          </p:cNvSpPr>
          <p:nvPr>
            <p:ph type="sldNum" sz="quarter" idx="1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ED28776C-7C7F-FF9E-69C8-D428033BD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262F64-0AE6-4DCA-B542-9AF80B3AC660}" type="datetime1">
              <a:rPr lang="en-US" smtClean="0"/>
              <a:t>10-Jan-25</a:t>
            </a:fld>
            <a:endParaRPr lang="en-US"/>
          </a:p>
        </p:txBody>
      </p:sp>
      <p:sp>
        <p:nvSpPr>
          <p:cNvPr id="14" name="Footer Placeholder 13">
            <a:extLst>
              <a:ext uri="{FF2B5EF4-FFF2-40B4-BE49-F238E27FC236}">
                <a16:creationId xmlns:a16="http://schemas.microsoft.com/office/drawing/2014/main" id="{E27CBB0D-CC83-AEFC-40CF-E7CCDE099B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a:t>DDoS Botnet Testing Tool</a:t>
            </a:r>
          </a:p>
        </p:txBody>
      </p:sp>
      <p:sp>
        <p:nvSpPr>
          <p:cNvPr id="15" name="Slide Number Placeholder 14">
            <a:extLst>
              <a:ext uri="{FF2B5EF4-FFF2-40B4-BE49-F238E27FC236}">
                <a16:creationId xmlns:a16="http://schemas.microsoft.com/office/drawing/2014/main" id="{58018E46-B87E-711E-DFCC-D9EE56AD2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3B526D-FFAB-46B8-87C3-C0CE67742AC8}" type="slidenum">
              <a:rPr lang="en-US" smtClean="0"/>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Ddos Botnet Testing scenario</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1271111"/>
          </a:xfrm>
        </p:spPr>
        <p:txBody>
          <a:bodyPr>
            <a:normAutofit fontScale="92500" lnSpcReduction="20000"/>
          </a:bodyPr>
          <a:lstStyle/>
          <a:p>
            <a:r>
              <a:rPr lang="en-US"/>
              <a:t>A Structured Approach to Botnet Component Testing</a:t>
            </a:r>
          </a:p>
          <a:p>
            <a:endParaRPr lang="en-US"/>
          </a:p>
          <a:p>
            <a:r>
              <a:rPr lang="en-US"/>
              <a:t>André Filho - 2240617</a:t>
            </a:r>
          </a:p>
          <a:p>
            <a:r>
              <a:rPr lang="en-US"/>
              <a:t>Ricardo Pereira – 224xxXX</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EDB4-71BF-F932-578B-785CE878E756}"/>
              </a:ext>
            </a:extLst>
          </p:cNvPr>
          <p:cNvSpPr>
            <a:spLocks noGrp="1"/>
          </p:cNvSpPr>
          <p:nvPr>
            <p:ph type="ctrTitle"/>
          </p:nvPr>
        </p:nvSpPr>
        <p:spPr/>
        <p:txBody>
          <a:bodyPr/>
          <a:lstStyle/>
          <a:p>
            <a:r>
              <a:rPr lang="pt-PT"/>
              <a:t>Component Functionalities</a:t>
            </a:r>
            <a:endParaRPr lang="en-US" dirty="0"/>
          </a:p>
        </p:txBody>
      </p:sp>
    </p:spTree>
    <p:extLst>
      <p:ext uri="{BB962C8B-B14F-4D97-AF65-F5344CB8AC3E}">
        <p14:creationId xmlns:p14="http://schemas.microsoft.com/office/powerpoint/2010/main" val="397110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A2641-CD48-133C-4797-D73122C77E16}"/>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5A33049F-A386-2E63-DF13-000F9504D322}"/>
              </a:ext>
            </a:extLst>
          </p:cNvPr>
          <p:cNvSpPr>
            <a:spLocks noGrp="1"/>
          </p:cNvSpPr>
          <p:nvPr>
            <p:ph type="title"/>
          </p:nvPr>
        </p:nvSpPr>
        <p:spPr/>
        <p:txBody>
          <a:bodyPr/>
          <a:lstStyle/>
          <a:p>
            <a:r>
              <a:rPr lang="pt-PT"/>
              <a:t>Bot</a:t>
            </a:r>
            <a:endParaRPr lang="en-US" dirty="0"/>
          </a:p>
        </p:txBody>
      </p:sp>
      <p:sp>
        <p:nvSpPr>
          <p:cNvPr id="15" name="Text Placeholder 14">
            <a:extLst>
              <a:ext uri="{FF2B5EF4-FFF2-40B4-BE49-F238E27FC236}">
                <a16:creationId xmlns:a16="http://schemas.microsoft.com/office/drawing/2014/main" id="{24C91166-DF3B-A78C-E6B4-2D7C0D15C073}"/>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pt-PT"/>
              <a:t>Single device, in a larger interconnected network</a:t>
            </a:r>
          </a:p>
          <a:p>
            <a:pPr marL="285750" indent="-285750">
              <a:buFontTx/>
              <a:buChar char="-"/>
            </a:pPr>
            <a:r>
              <a:rPr lang="pt-PT"/>
              <a:t>Fetches commands and reports to a C2 server</a:t>
            </a:r>
          </a:p>
          <a:p>
            <a:pPr marL="285750" indent="-285750">
              <a:buFontTx/>
              <a:buChar char="-"/>
            </a:pPr>
            <a:r>
              <a:rPr lang="en-US"/>
              <a:t>Executes attacks on a target server</a:t>
            </a:r>
            <a:endParaRPr lang="en-US" dirty="0"/>
          </a:p>
        </p:txBody>
      </p:sp>
      <p:sp>
        <p:nvSpPr>
          <p:cNvPr id="9" name="Date Placeholder 8">
            <a:extLst>
              <a:ext uri="{FF2B5EF4-FFF2-40B4-BE49-F238E27FC236}">
                <a16:creationId xmlns:a16="http://schemas.microsoft.com/office/drawing/2014/main" id="{EC0D7F89-6DC2-0C90-3F50-CFFCBCA87B23}"/>
              </a:ext>
            </a:extLst>
          </p:cNvPr>
          <p:cNvSpPr>
            <a:spLocks noGrp="1"/>
          </p:cNvSpPr>
          <p:nvPr>
            <p:ph type="dt" sz="half" idx="10"/>
          </p:nvPr>
        </p:nvSpPr>
        <p:spPr/>
        <p:txBody>
          <a:bodyPr/>
          <a:lstStyle/>
          <a:p>
            <a:fld id="{62529D3B-DEF3-4B03-8E5D-C8BC52CF23B5}" type="datetime1">
              <a:rPr lang="en-US" smtClean="0"/>
              <a:t>10-Jan-25</a:t>
            </a:fld>
            <a:endParaRPr lang="en-US"/>
          </a:p>
        </p:txBody>
      </p:sp>
      <p:sp>
        <p:nvSpPr>
          <p:cNvPr id="10" name="Footer Placeholder 9">
            <a:extLst>
              <a:ext uri="{FF2B5EF4-FFF2-40B4-BE49-F238E27FC236}">
                <a16:creationId xmlns:a16="http://schemas.microsoft.com/office/drawing/2014/main" id="{63B16554-E322-96BE-DE80-1575B1FBC180}"/>
              </a:ext>
            </a:extLst>
          </p:cNvPr>
          <p:cNvSpPr>
            <a:spLocks noGrp="1"/>
          </p:cNvSpPr>
          <p:nvPr>
            <p:ph type="ftr" sz="quarter" idx="11"/>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28B56E03-77DD-E3F8-C78A-AB7DBB5BED64}"/>
              </a:ext>
            </a:extLst>
          </p:cNvPr>
          <p:cNvSpPr>
            <a:spLocks noGrp="1"/>
          </p:cNvSpPr>
          <p:nvPr>
            <p:ph type="sldNum" sz="quarter" idx="12"/>
          </p:nvPr>
        </p:nvSpPr>
        <p:spPr/>
        <p:txBody>
          <a:bodyPr/>
          <a:lstStyle/>
          <a:p>
            <a:fld id="{CD3B526D-FFAB-46B8-87C3-C0CE67742AC8}" type="slidenum">
              <a:rPr lang="en-US" smtClean="0"/>
              <a:t>11</a:t>
            </a:fld>
            <a:endParaRPr lang="en-US"/>
          </a:p>
        </p:txBody>
      </p:sp>
    </p:spTree>
    <p:extLst>
      <p:ext uri="{BB962C8B-B14F-4D97-AF65-F5344CB8AC3E}">
        <p14:creationId xmlns:p14="http://schemas.microsoft.com/office/powerpoint/2010/main" val="346479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879E-D3B2-E069-BF14-3C54E01CBE42}"/>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163481A8-B027-3149-FAB3-C12A0292180A}"/>
              </a:ext>
            </a:extLst>
          </p:cNvPr>
          <p:cNvSpPr>
            <a:spLocks noGrp="1"/>
          </p:cNvSpPr>
          <p:nvPr>
            <p:ph type="title"/>
          </p:nvPr>
        </p:nvSpPr>
        <p:spPr/>
        <p:txBody>
          <a:bodyPr>
            <a:normAutofit/>
          </a:bodyPr>
          <a:lstStyle/>
          <a:p>
            <a:r>
              <a:rPr lang="pt-PT"/>
              <a:t>Bot – Package</a:t>
            </a:r>
            <a:endParaRPr lang="en-US" dirty="0"/>
          </a:p>
        </p:txBody>
      </p:sp>
      <p:sp>
        <p:nvSpPr>
          <p:cNvPr id="68" name="Content Placeholder 67">
            <a:extLst>
              <a:ext uri="{FF2B5EF4-FFF2-40B4-BE49-F238E27FC236}">
                <a16:creationId xmlns:a16="http://schemas.microsoft.com/office/drawing/2014/main" id="{FED23325-C6D2-A636-8BB7-39458232235A}"/>
              </a:ext>
            </a:extLst>
          </p:cNvPr>
          <p:cNvSpPr>
            <a:spLocks noGrp="1"/>
          </p:cNvSpPr>
          <p:nvPr>
            <p:ph idx="1"/>
          </p:nvPr>
        </p:nvSpPr>
        <p:spPr/>
        <p:txBody>
          <a:bodyPr/>
          <a:lstStyle/>
          <a:p>
            <a:pPr marL="342900" indent="-342900">
              <a:buFont typeface="+mj-lt"/>
              <a:buAutoNum type="arabicPeriod"/>
            </a:pPr>
            <a:r>
              <a:rPr lang="en-US"/>
              <a:t>To set up a new bot, the provided package must be deployed to a vulnerable device.</a:t>
            </a:r>
          </a:p>
          <a:p>
            <a:pPr marL="342900" indent="-342900">
              <a:buFont typeface="+mj-lt"/>
              <a:buAutoNum type="arabicPeriod"/>
            </a:pPr>
            <a:r>
              <a:rPr lang="en-US"/>
              <a:t>The process of exploiting vulnerabilities, transmitting, and running this package (e.g., through malware) is beyond the scope of this academic project.</a:t>
            </a:r>
            <a:endParaRPr lang="en-US" dirty="0"/>
          </a:p>
        </p:txBody>
      </p:sp>
      <p:pic>
        <p:nvPicPr>
          <p:cNvPr id="4" name="Picture 3">
            <a:extLst>
              <a:ext uri="{FF2B5EF4-FFF2-40B4-BE49-F238E27FC236}">
                <a16:creationId xmlns:a16="http://schemas.microsoft.com/office/drawing/2014/main" id="{C5124978-7530-F248-DB86-83BC38204A60}"/>
              </a:ext>
            </a:extLst>
          </p:cNvPr>
          <p:cNvPicPr>
            <a:picLocks noChangeAspect="1"/>
          </p:cNvPicPr>
          <p:nvPr/>
        </p:nvPicPr>
        <p:blipFill>
          <a:blip r:embed="rId3"/>
          <a:stretch>
            <a:fillRect/>
          </a:stretch>
        </p:blipFill>
        <p:spPr>
          <a:xfrm>
            <a:off x="5396968" y="2346008"/>
            <a:ext cx="3065789" cy="2697894"/>
          </a:xfrm>
          <a:prstGeom prst="rect">
            <a:avLst/>
          </a:prstGeom>
        </p:spPr>
      </p:pic>
      <p:sp>
        <p:nvSpPr>
          <p:cNvPr id="9" name="Date Placeholder 8">
            <a:extLst>
              <a:ext uri="{FF2B5EF4-FFF2-40B4-BE49-F238E27FC236}">
                <a16:creationId xmlns:a16="http://schemas.microsoft.com/office/drawing/2014/main" id="{2840D98C-FC78-3F14-E2FB-2BFDFB36EE9A}"/>
              </a:ext>
            </a:extLst>
          </p:cNvPr>
          <p:cNvSpPr>
            <a:spLocks noGrp="1"/>
          </p:cNvSpPr>
          <p:nvPr>
            <p:ph type="dt" sz="half" idx="10"/>
          </p:nvPr>
        </p:nvSpPr>
        <p:spPr/>
        <p:txBody>
          <a:bodyPr/>
          <a:lstStyle/>
          <a:p>
            <a:fld id="{11BD5EED-2F63-486E-94E9-4C66A5DD5FA0}" type="datetime1">
              <a:rPr lang="en-US" smtClean="0"/>
              <a:t>10-Jan-25</a:t>
            </a:fld>
            <a:endParaRPr lang="en-US"/>
          </a:p>
        </p:txBody>
      </p:sp>
      <p:sp>
        <p:nvSpPr>
          <p:cNvPr id="10" name="Footer Placeholder 9">
            <a:extLst>
              <a:ext uri="{FF2B5EF4-FFF2-40B4-BE49-F238E27FC236}">
                <a16:creationId xmlns:a16="http://schemas.microsoft.com/office/drawing/2014/main" id="{2322E24E-1812-B659-37E6-5353B35EAE1F}"/>
              </a:ext>
            </a:extLst>
          </p:cNvPr>
          <p:cNvSpPr>
            <a:spLocks noGrp="1"/>
          </p:cNvSpPr>
          <p:nvPr>
            <p:ph type="ftr" sz="quarter" idx="11"/>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C0A2AA75-F609-16E5-E703-EDCFB49F264F}"/>
              </a:ext>
            </a:extLst>
          </p:cNvPr>
          <p:cNvSpPr>
            <a:spLocks noGrp="1"/>
          </p:cNvSpPr>
          <p:nvPr>
            <p:ph type="sldNum" sz="quarter" idx="12"/>
          </p:nvPr>
        </p:nvSpPr>
        <p:spPr/>
        <p:txBody>
          <a:bodyPr/>
          <a:lstStyle/>
          <a:p>
            <a:fld id="{CD3B526D-FFAB-46B8-87C3-C0CE67742AC8}" type="slidenum">
              <a:rPr lang="en-US" smtClean="0"/>
              <a:t>12</a:t>
            </a:fld>
            <a:endParaRPr lang="en-US"/>
          </a:p>
        </p:txBody>
      </p:sp>
    </p:spTree>
    <p:extLst>
      <p:ext uri="{BB962C8B-B14F-4D97-AF65-F5344CB8AC3E}">
        <p14:creationId xmlns:p14="http://schemas.microsoft.com/office/powerpoint/2010/main" val="3081416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70C4-5C30-F4E8-5F15-79506604A6B4}"/>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B4876286-74E6-0581-3C9C-F93AD561E669}"/>
              </a:ext>
            </a:extLst>
          </p:cNvPr>
          <p:cNvSpPr>
            <a:spLocks noGrp="1"/>
          </p:cNvSpPr>
          <p:nvPr>
            <p:ph type="title"/>
          </p:nvPr>
        </p:nvSpPr>
        <p:spPr/>
        <p:txBody>
          <a:bodyPr/>
          <a:lstStyle/>
          <a:p>
            <a:r>
              <a:rPr lang="pt-PT"/>
              <a:t>Bot – Server</a:t>
            </a:r>
            <a:endParaRPr lang="en-US" dirty="0"/>
          </a:p>
        </p:txBody>
      </p:sp>
      <p:sp>
        <p:nvSpPr>
          <p:cNvPr id="68" name="Content Placeholder 67">
            <a:extLst>
              <a:ext uri="{FF2B5EF4-FFF2-40B4-BE49-F238E27FC236}">
                <a16:creationId xmlns:a16="http://schemas.microsoft.com/office/drawing/2014/main" id="{7ECFC148-7545-4E2E-2DB8-A50051184444}"/>
              </a:ext>
            </a:extLst>
          </p:cNvPr>
          <p:cNvSpPr>
            <a:spLocks noGrp="1"/>
          </p:cNvSpPr>
          <p:nvPr>
            <p:ph idx="1"/>
          </p:nvPr>
        </p:nvSpPr>
        <p:spPr/>
        <p:txBody>
          <a:bodyPr/>
          <a:lstStyle/>
          <a:p>
            <a:pPr marL="342900" indent="-342900">
              <a:buFont typeface="+mj-lt"/>
              <a:buAutoNum type="arabicPeriod"/>
            </a:pPr>
            <a:r>
              <a:rPr lang="pt-PT"/>
              <a:t>Fetch commands periodically and report what command was found</a:t>
            </a:r>
          </a:p>
          <a:p>
            <a:pPr marL="342900" indent="-342900">
              <a:buFont typeface="+mj-lt"/>
              <a:buAutoNum type="arabicPeriod"/>
            </a:pPr>
            <a:r>
              <a:rPr lang="en-US"/>
              <a:t>If a command is found, call the execution of the respective python attack script</a:t>
            </a:r>
          </a:p>
          <a:p>
            <a:pPr marL="342900" indent="-342900">
              <a:buFont typeface="+mj-lt"/>
              <a:buAutoNum type="arabicPeriod"/>
            </a:pPr>
            <a:r>
              <a:rPr lang="en-US"/>
              <a:t>Report back to C2 server with the results</a:t>
            </a:r>
            <a:endParaRPr lang="en-US" dirty="0"/>
          </a:p>
        </p:txBody>
      </p:sp>
      <p:pic>
        <p:nvPicPr>
          <p:cNvPr id="6" name="Picture 5">
            <a:extLst>
              <a:ext uri="{FF2B5EF4-FFF2-40B4-BE49-F238E27FC236}">
                <a16:creationId xmlns:a16="http://schemas.microsoft.com/office/drawing/2014/main" id="{4A93C3E1-D1FB-EC44-FEC5-B6E338334B05}"/>
              </a:ext>
            </a:extLst>
          </p:cNvPr>
          <p:cNvPicPr>
            <a:picLocks noChangeAspect="1"/>
          </p:cNvPicPr>
          <p:nvPr/>
        </p:nvPicPr>
        <p:blipFill>
          <a:blip r:embed="rId2"/>
          <a:stretch>
            <a:fillRect/>
          </a:stretch>
        </p:blipFill>
        <p:spPr>
          <a:xfrm>
            <a:off x="4804383" y="0"/>
            <a:ext cx="5107782" cy="6858000"/>
          </a:xfrm>
          <a:prstGeom prst="rect">
            <a:avLst/>
          </a:prstGeom>
        </p:spPr>
      </p:pic>
      <p:sp>
        <p:nvSpPr>
          <p:cNvPr id="11" name="Date Placeholder 10">
            <a:extLst>
              <a:ext uri="{FF2B5EF4-FFF2-40B4-BE49-F238E27FC236}">
                <a16:creationId xmlns:a16="http://schemas.microsoft.com/office/drawing/2014/main" id="{697F5B91-6475-5B34-D456-23032805D210}"/>
              </a:ext>
            </a:extLst>
          </p:cNvPr>
          <p:cNvSpPr>
            <a:spLocks noGrp="1"/>
          </p:cNvSpPr>
          <p:nvPr>
            <p:ph type="dt" sz="half" idx="10"/>
          </p:nvPr>
        </p:nvSpPr>
        <p:spPr/>
        <p:txBody>
          <a:bodyPr/>
          <a:lstStyle/>
          <a:p>
            <a:fld id="{84C6F3B3-85CB-48D1-9FE8-BD5971F3EC5C}" type="datetime1">
              <a:rPr lang="en-US" smtClean="0"/>
              <a:t>10-Jan-25</a:t>
            </a:fld>
            <a:endParaRPr lang="en-US"/>
          </a:p>
        </p:txBody>
      </p:sp>
      <p:sp>
        <p:nvSpPr>
          <p:cNvPr id="13" name="Slide Number Placeholder 12">
            <a:extLst>
              <a:ext uri="{FF2B5EF4-FFF2-40B4-BE49-F238E27FC236}">
                <a16:creationId xmlns:a16="http://schemas.microsoft.com/office/drawing/2014/main" id="{2F970905-D4D3-336D-FA0B-F7A10BC52154}"/>
              </a:ext>
            </a:extLst>
          </p:cNvPr>
          <p:cNvSpPr>
            <a:spLocks noGrp="1"/>
          </p:cNvSpPr>
          <p:nvPr>
            <p:ph type="sldNum" sz="quarter" idx="12"/>
          </p:nvPr>
        </p:nvSpPr>
        <p:spPr/>
        <p:txBody>
          <a:bodyPr/>
          <a:lstStyle/>
          <a:p>
            <a:fld id="{CD3B526D-FFAB-46B8-87C3-C0CE67742AC8}" type="slidenum">
              <a:rPr lang="en-US" smtClean="0"/>
              <a:t>13</a:t>
            </a:fld>
            <a:endParaRPr lang="en-US"/>
          </a:p>
        </p:txBody>
      </p:sp>
    </p:spTree>
    <p:extLst>
      <p:ext uri="{BB962C8B-B14F-4D97-AF65-F5344CB8AC3E}">
        <p14:creationId xmlns:p14="http://schemas.microsoft.com/office/powerpoint/2010/main" val="294851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A32E-5BD5-8FF0-21FE-686401B94889}"/>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609AA89F-B2E5-8E24-B462-762404C360FF}"/>
              </a:ext>
            </a:extLst>
          </p:cNvPr>
          <p:cNvSpPr>
            <a:spLocks noGrp="1"/>
          </p:cNvSpPr>
          <p:nvPr>
            <p:ph type="title"/>
          </p:nvPr>
        </p:nvSpPr>
        <p:spPr/>
        <p:txBody>
          <a:bodyPr/>
          <a:lstStyle/>
          <a:p>
            <a:r>
              <a:rPr lang="pt-PT"/>
              <a:t>BOT – Implemented Attacks</a:t>
            </a:r>
            <a:endParaRPr lang="en-US" dirty="0"/>
          </a:p>
        </p:txBody>
      </p:sp>
      <p:sp>
        <p:nvSpPr>
          <p:cNvPr id="6" name="Text Placeholder 5">
            <a:extLst>
              <a:ext uri="{FF2B5EF4-FFF2-40B4-BE49-F238E27FC236}">
                <a16:creationId xmlns:a16="http://schemas.microsoft.com/office/drawing/2014/main" id="{BF208AB6-ECFE-2BA3-4A70-C35F7034433C}"/>
              </a:ext>
            </a:extLst>
          </p:cNvPr>
          <p:cNvSpPr>
            <a:spLocks noGrp="1"/>
          </p:cNvSpPr>
          <p:nvPr>
            <p:ph type="body" sz="quarter" idx="13"/>
          </p:nvPr>
        </p:nvSpPr>
        <p:spPr/>
        <p:txBody>
          <a:bodyPr>
            <a:normAutofit lnSpcReduction="10000"/>
          </a:bodyPr>
          <a:lstStyle/>
          <a:p>
            <a:r>
              <a:rPr lang="en-US"/>
              <a:t>HTTP Punch/Spam</a:t>
            </a:r>
            <a:endParaRPr lang="en-US" dirty="0"/>
          </a:p>
        </p:txBody>
      </p:sp>
      <p:sp>
        <p:nvSpPr>
          <p:cNvPr id="7" name="Text Placeholder 6">
            <a:extLst>
              <a:ext uri="{FF2B5EF4-FFF2-40B4-BE49-F238E27FC236}">
                <a16:creationId xmlns:a16="http://schemas.microsoft.com/office/drawing/2014/main" id="{7A7E6358-2EF5-CC46-EE21-F62981FA1D2E}"/>
              </a:ext>
            </a:extLst>
          </p:cNvPr>
          <p:cNvSpPr>
            <a:spLocks noGrp="1"/>
          </p:cNvSpPr>
          <p:nvPr>
            <p:ph type="body" sz="quarter" idx="15"/>
          </p:nvPr>
        </p:nvSpPr>
        <p:spPr/>
        <p:txBody>
          <a:bodyPr>
            <a:normAutofit fontScale="92500" lnSpcReduction="20000"/>
          </a:bodyPr>
          <a:lstStyle/>
          <a:p>
            <a:r>
              <a:rPr lang="en-US" b="1"/>
              <a:t>HTTP Punch</a:t>
            </a:r>
            <a:r>
              <a:rPr lang="en-US"/>
              <a:t> sends fewer, large requests to overload the server with high-intensity traffic.</a:t>
            </a:r>
          </a:p>
          <a:p>
            <a:r>
              <a:rPr lang="en-US" b="1"/>
              <a:t>HTTP Spam</a:t>
            </a:r>
            <a:r>
              <a:rPr lang="en-US"/>
              <a:t> floods the server with a high volume of lightweight requests, overwhelming its connection limits.</a:t>
            </a:r>
            <a:endParaRPr lang="en-US" dirty="0"/>
          </a:p>
        </p:txBody>
      </p:sp>
      <p:sp>
        <p:nvSpPr>
          <p:cNvPr id="8" name="Text Placeholder 7">
            <a:extLst>
              <a:ext uri="{FF2B5EF4-FFF2-40B4-BE49-F238E27FC236}">
                <a16:creationId xmlns:a16="http://schemas.microsoft.com/office/drawing/2014/main" id="{7A5F8E97-D5CE-CF09-DCB6-BE12F7DC0FC1}"/>
              </a:ext>
            </a:extLst>
          </p:cNvPr>
          <p:cNvSpPr>
            <a:spLocks noGrp="1"/>
          </p:cNvSpPr>
          <p:nvPr>
            <p:ph type="body" sz="quarter" idx="16"/>
          </p:nvPr>
        </p:nvSpPr>
        <p:spPr/>
        <p:txBody>
          <a:bodyPr>
            <a:normAutofit lnSpcReduction="10000"/>
          </a:bodyPr>
          <a:lstStyle/>
          <a:p>
            <a:r>
              <a:rPr lang="en-US"/>
              <a:t>TCP Flood</a:t>
            </a:r>
            <a:endParaRPr lang="en-US" dirty="0"/>
          </a:p>
        </p:txBody>
      </p:sp>
      <p:sp>
        <p:nvSpPr>
          <p:cNvPr id="9" name="Text Placeholder 8">
            <a:extLst>
              <a:ext uri="{FF2B5EF4-FFF2-40B4-BE49-F238E27FC236}">
                <a16:creationId xmlns:a16="http://schemas.microsoft.com/office/drawing/2014/main" id="{0C6CD955-12FB-D354-16CD-908208162289}"/>
              </a:ext>
            </a:extLst>
          </p:cNvPr>
          <p:cNvSpPr>
            <a:spLocks noGrp="1"/>
          </p:cNvSpPr>
          <p:nvPr>
            <p:ph type="body" sz="quarter" idx="17"/>
          </p:nvPr>
        </p:nvSpPr>
        <p:spPr/>
        <p:txBody>
          <a:bodyPr/>
          <a:lstStyle/>
          <a:p>
            <a:r>
              <a:rPr lang="en-US"/>
              <a:t>Sends numerous TCP connection requests to a target server.</a:t>
            </a:r>
            <a:endParaRPr lang="en-US" dirty="0"/>
          </a:p>
        </p:txBody>
      </p:sp>
      <p:sp>
        <p:nvSpPr>
          <p:cNvPr id="10" name="Text Placeholder 9">
            <a:extLst>
              <a:ext uri="{FF2B5EF4-FFF2-40B4-BE49-F238E27FC236}">
                <a16:creationId xmlns:a16="http://schemas.microsoft.com/office/drawing/2014/main" id="{3B76FDE5-9B56-DB3D-3B4E-6220FC06C972}"/>
              </a:ext>
            </a:extLst>
          </p:cNvPr>
          <p:cNvSpPr>
            <a:spLocks noGrp="1"/>
          </p:cNvSpPr>
          <p:nvPr>
            <p:ph type="body" sz="quarter" idx="18"/>
          </p:nvPr>
        </p:nvSpPr>
        <p:spPr/>
        <p:txBody>
          <a:bodyPr>
            <a:normAutofit lnSpcReduction="10000"/>
          </a:bodyPr>
          <a:lstStyle/>
          <a:p>
            <a:r>
              <a:rPr lang="pt-PT"/>
              <a:t>UDP Flood</a:t>
            </a:r>
            <a:endParaRPr lang="en-US" dirty="0"/>
          </a:p>
        </p:txBody>
      </p:sp>
      <p:sp>
        <p:nvSpPr>
          <p:cNvPr id="11" name="Text Placeholder 10">
            <a:extLst>
              <a:ext uri="{FF2B5EF4-FFF2-40B4-BE49-F238E27FC236}">
                <a16:creationId xmlns:a16="http://schemas.microsoft.com/office/drawing/2014/main" id="{D51C98F4-1BBF-43CC-582F-34FC54E5704D}"/>
              </a:ext>
            </a:extLst>
          </p:cNvPr>
          <p:cNvSpPr>
            <a:spLocks noGrp="1"/>
          </p:cNvSpPr>
          <p:nvPr>
            <p:ph type="body" sz="quarter" idx="19"/>
          </p:nvPr>
        </p:nvSpPr>
        <p:spPr/>
        <p:txBody>
          <a:bodyPr/>
          <a:lstStyle/>
          <a:p>
            <a:r>
              <a:rPr lang="en-US"/>
              <a:t>Floods the server with a high volume of UDP packets.</a:t>
            </a:r>
            <a:endParaRPr lang="en-US" dirty="0"/>
          </a:p>
        </p:txBody>
      </p:sp>
      <p:sp>
        <p:nvSpPr>
          <p:cNvPr id="12" name="Text Placeholder 11">
            <a:extLst>
              <a:ext uri="{FF2B5EF4-FFF2-40B4-BE49-F238E27FC236}">
                <a16:creationId xmlns:a16="http://schemas.microsoft.com/office/drawing/2014/main" id="{ED9FC33E-1225-C515-58A8-99E340729F58}"/>
              </a:ext>
            </a:extLst>
          </p:cNvPr>
          <p:cNvSpPr>
            <a:spLocks noGrp="1"/>
          </p:cNvSpPr>
          <p:nvPr>
            <p:ph type="body" sz="quarter" idx="23"/>
          </p:nvPr>
        </p:nvSpPr>
        <p:spPr/>
        <p:txBody>
          <a:bodyPr>
            <a:normAutofit lnSpcReduction="10000"/>
          </a:bodyPr>
          <a:lstStyle/>
          <a:p>
            <a:r>
              <a:rPr lang="pt-PT"/>
              <a:t>Slow read</a:t>
            </a:r>
            <a:endParaRPr lang="en-US" dirty="0"/>
          </a:p>
        </p:txBody>
      </p:sp>
      <p:sp>
        <p:nvSpPr>
          <p:cNvPr id="13" name="Text Placeholder 12">
            <a:extLst>
              <a:ext uri="{FF2B5EF4-FFF2-40B4-BE49-F238E27FC236}">
                <a16:creationId xmlns:a16="http://schemas.microsoft.com/office/drawing/2014/main" id="{2F132E2F-622A-F939-22B5-8AD4BB371ED7}"/>
              </a:ext>
            </a:extLst>
          </p:cNvPr>
          <p:cNvSpPr>
            <a:spLocks noGrp="1"/>
          </p:cNvSpPr>
          <p:nvPr>
            <p:ph type="body" sz="quarter" idx="24"/>
          </p:nvPr>
        </p:nvSpPr>
        <p:spPr/>
        <p:txBody>
          <a:bodyPr/>
          <a:lstStyle/>
          <a:p>
            <a:r>
              <a:rPr lang="en-US"/>
              <a:t>Keeps HTTP connections open by reading responses very slowly.</a:t>
            </a:r>
            <a:endParaRPr lang="en-US" dirty="0"/>
          </a:p>
        </p:txBody>
      </p:sp>
      <p:sp>
        <p:nvSpPr>
          <p:cNvPr id="38" name="Date Placeholder 37">
            <a:extLst>
              <a:ext uri="{FF2B5EF4-FFF2-40B4-BE49-F238E27FC236}">
                <a16:creationId xmlns:a16="http://schemas.microsoft.com/office/drawing/2014/main" id="{196F1036-7E68-CF97-A023-BF3C8F11EA56}"/>
              </a:ext>
            </a:extLst>
          </p:cNvPr>
          <p:cNvSpPr>
            <a:spLocks noGrp="1"/>
          </p:cNvSpPr>
          <p:nvPr>
            <p:ph type="dt" sz="half" idx="25"/>
          </p:nvPr>
        </p:nvSpPr>
        <p:spPr/>
        <p:txBody>
          <a:bodyPr/>
          <a:lstStyle/>
          <a:p>
            <a:fld id="{810BFBF2-0146-4D9E-BD28-B98922C40E78}" type="datetime1">
              <a:rPr lang="en-US" smtClean="0"/>
              <a:t>10-Jan-25</a:t>
            </a:fld>
            <a:endParaRPr lang="en-US"/>
          </a:p>
        </p:txBody>
      </p:sp>
      <p:sp>
        <p:nvSpPr>
          <p:cNvPr id="39" name="Footer Placeholder 38">
            <a:extLst>
              <a:ext uri="{FF2B5EF4-FFF2-40B4-BE49-F238E27FC236}">
                <a16:creationId xmlns:a16="http://schemas.microsoft.com/office/drawing/2014/main" id="{A9061EDD-459C-CA5A-88AE-09189EAB3F7C}"/>
              </a:ext>
            </a:extLst>
          </p:cNvPr>
          <p:cNvSpPr>
            <a:spLocks noGrp="1"/>
          </p:cNvSpPr>
          <p:nvPr>
            <p:ph type="ftr" sz="quarter" idx="26"/>
          </p:nvPr>
        </p:nvSpPr>
        <p:spPr/>
        <p:txBody>
          <a:bodyPr/>
          <a:lstStyle/>
          <a:p>
            <a:r>
              <a:rPr lang="en-US"/>
              <a:t>DDoS Botnet Testing Tool</a:t>
            </a:r>
            <a:endParaRPr lang="en-US" dirty="0"/>
          </a:p>
        </p:txBody>
      </p:sp>
      <p:sp>
        <p:nvSpPr>
          <p:cNvPr id="40" name="Slide Number Placeholder 39">
            <a:extLst>
              <a:ext uri="{FF2B5EF4-FFF2-40B4-BE49-F238E27FC236}">
                <a16:creationId xmlns:a16="http://schemas.microsoft.com/office/drawing/2014/main" id="{007DAF42-BFFF-704A-F8B1-7C008094A394}"/>
              </a:ext>
            </a:extLst>
          </p:cNvPr>
          <p:cNvSpPr>
            <a:spLocks noGrp="1"/>
          </p:cNvSpPr>
          <p:nvPr>
            <p:ph type="sldNum" sz="quarter" idx="27"/>
          </p:nvPr>
        </p:nvSpPr>
        <p:spPr/>
        <p:txBody>
          <a:bodyPr/>
          <a:lstStyle/>
          <a:p>
            <a:fld id="{CD3B526D-FFAB-46B8-87C3-C0CE67742AC8}" type="slidenum">
              <a:rPr lang="en-US" smtClean="0"/>
              <a:t>14</a:t>
            </a:fld>
            <a:endParaRPr lang="en-US"/>
          </a:p>
        </p:txBody>
      </p:sp>
    </p:spTree>
    <p:extLst>
      <p:ext uri="{BB962C8B-B14F-4D97-AF65-F5344CB8AC3E}">
        <p14:creationId xmlns:p14="http://schemas.microsoft.com/office/powerpoint/2010/main" val="279408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DC673-9740-1D47-913D-1F391B7D0FA5}"/>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1C96BD51-A701-4CF0-732E-05E5F8B76B69}"/>
              </a:ext>
            </a:extLst>
          </p:cNvPr>
          <p:cNvSpPr>
            <a:spLocks noGrp="1"/>
          </p:cNvSpPr>
          <p:nvPr>
            <p:ph type="title"/>
          </p:nvPr>
        </p:nvSpPr>
        <p:spPr/>
        <p:txBody>
          <a:bodyPr>
            <a:normAutofit fontScale="90000"/>
          </a:bodyPr>
          <a:lstStyle/>
          <a:p>
            <a:r>
              <a:rPr lang="pt-PT"/>
              <a:t>Bot – </a:t>
            </a:r>
            <a:br>
              <a:rPr lang="pt-PT"/>
            </a:br>
            <a:r>
              <a:rPr lang="pt-PT"/>
              <a:t>Attack Example (HTTP_SPAM)</a:t>
            </a:r>
            <a:endParaRPr lang="en-US" dirty="0"/>
          </a:p>
        </p:txBody>
      </p:sp>
      <p:sp>
        <p:nvSpPr>
          <p:cNvPr id="68" name="Content Placeholder 67">
            <a:extLst>
              <a:ext uri="{FF2B5EF4-FFF2-40B4-BE49-F238E27FC236}">
                <a16:creationId xmlns:a16="http://schemas.microsoft.com/office/drawing/2014/main" id="{A250BFB3-78B8-760B-CF92-E4780BAE0CA7}"/>
              </a:ext>
            </a:extLst>
          </p:cNvPr>
          <p:cNvSpPr>
            <a:spLocks noGrp="1"/>
          </p:cNvSpPr>
          <p:nvPr>
            <p:ph idx="1"/>
          </p:nvPr>
        </p:nvSpPr>
        <p:spPr/>
        <p:txBody>
          <a:bodyPr/>
          <a:lstStyle/>
          <a:p>
            <a:pPr marL="342900" indent="-342900">
              <a:buFont typeface="+mj-lt"/>
              <a:buAutoNum type="arabicPeriod"/>
            </a:pPr>
            <a:r>
              <a:rPr lang="pt-PT"/>
              <a:t>D</a:t>
            </a:r>
            <a:r>
              <a:rPr lang="en-US"/>
              <a:t>efine Attack type form bane library</a:t>
            </a:r>
          </a:p>
          <a:p>
            <a:pPr marL="342900" indent="-342900">
              <a:buFont typeface="+mj-lt"/>
              <a:buAutoNum type="arabicPeriod"/>
            </a:pPr>
            <a:r>
              <a:rPr lang="en-US"/>
              <a:t>Start Attack to target IP and Port</a:t>
            </a:r>
          </a:p>
          <a:p>
            <a:pPr marL="342900" indent="-342900">
              <a:buFont typeface="+mj-lt"/>
              <a:buAutoNum type="arabicPeriod"/>
            </a:pPr>
            <a:r>
              <a:rPr lang="en-US"/>
              <a:t>Exit the attack, after the predetermined time</a:t>
            </a:r>
            <a:endParaRPr lang="en-US" dirty="0"/>
          </a:p>
        </p:txBody>
      </p:sp>
      <p:pic>
        <p:nvPicPr>
          <p:cNvPr id="3" name="Picture 2">
            <a:extLst>
              <a:ext uri="{FF2B5EF4-FFF2-40B4-BE49-F238E27FC236}">
                <a16:creationId xmlns:a16="http://schemas.microsoft.com/office/drawing/2014/main" id="{FE829382-52B8-2A45-3640-B0797D3A28E1}"/>
              </a:ext>
            </a:extLst>
          </p:cNvPr>
          <p:cNvPicPr>
            <a:picLocks noChangeAspect="1"/>
          </p:cNvPicPr>
          <p:nvPr/>
        </p:nvPicPr>
        <p:blipFill>
          <a:blip r:embed="rId3"/>
          <a:stretch>
            <a:fillRect/>
          </a:stretch>
        </p:blipFill>
        <p:spPr>
          <a:xfrm>
            <a:off x="5330783" y="0"/>
            <a:ext cx="5351804" cy="6858000"/>
          </a:xfrm>
          <a:prstGeom prst="rect">
            <a:avLst/>
          </a:prstGeom>
        </p:spPr>
      </p:pic>
      <p:sp>
        <p:nvSpPr>
          <p:cNvPr id="11" name="Date Placeholder 10">
            <a:extLst>
              <a:ext uri="{FF2B5EF4-FFF2-40B4-BE49-F238E27FC236}">
                <a16:creationId xmlns:a16="http://schemas.microsoft.com/office/drawing/2014/main" id="{81A5FC91-2769-F036-63E5-A1CD4A79E94E}"/>
              </a:ext>
            </a:extLst>
          </p:cNvPr>
          <p:cNvSpPr>
            <a:spLocks noGrp="1"/>
          </p:cNvSpPr>
          <p:nvPr>
            <p:ph type="dt" sz="half" idx="10"/>
          </p:nvPr>
        </p:nvSpPr>
        <p:spPr/>
        <p:txBody>
          <a:bodyPr/>
          <a:lstStyle/>
          <a:p>
            <a:fld id="{62EA68C9-7E02-4AEA-968D-085FEE45DA8B}" type="datetime1">
              <a:rPr lang="en-US" smtClean="0"/>
              <a:t>10-Jan-25</a:t>
            </a:fld>
            <a:endParaRPr lang="en-US"/>
          </a:p>
        </p:txBody>
      </p:sp>
      <p:sp>
        <p:nvSpPr>
          <p:cNvPr id="13" name="Slide Number Placeholder 12">
            <a:extLst>
              <a:ext uri="{FF2B5EF4-FFF2-40B4-BE49-F238E27FC236}">
                <a16:creationId xmlns:a16="http://schemas.microsoft.com/office/drawing/2014/main" id="{076D3417-9672-13E4-8C16-FD20B634C409}"/>
              </a:ext>
            </a:extLst>
          </p:cNvPr>
          <p:cNvSpPr>
            <a:spLocks noGrp="1"/>
          </p:cNvSpPr>
          <p:nvPr>
            <p:ph type="sldNum" sz="quarter" idx="12"/>
          </p:nvPr>
        </p:nvSpPr>
        <p:spPr/>
        <p:txBody>
          <a:bodyPr/>
          <a:lstStyle/>
          <a:p>
            <a:fld id="{CD3B526D-FFAB-46B8-87C3-C0CE67742AC8}" type="slidenum">
              <a:rPr lang="en-US" smtClean="0"/>
              <a:t>15</a:t>
            </a:fld>
            <a:endParaRPr lang="en-US"/>
          </a:p>
        </p:txBody>
      </p:sp>
    </p:spTree>
    <p:extLst>
      <p:ext uri="{BB962C8B-B14F-4D97-AF65-F5344CB8AC3E}">
        <p14:creationId xmlns:p14="http://schemas.microsoft.com/office/powerpoint/2010/main" val="232623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CB2E3-3536-55C3-A9A0-644E9F0E73BB}"/>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676938A7-C727-B8B6-BF8B-F1C11D514BDD}"/>
              </a:ext>
            </a:extLst>
          </p:cNvPr>
          <p:cNvSpPr>
            <a:spLocks noGrp="1"/>
          </p:cNvSpPr>
          <p:nvPr>
            <p:ph type="title"/>
          </p:nvPr>
        </p:nvSpPr>
        <p:spPr/>
        <p:txBody>
          <a:bodyPr/>
          <a:lstStyle/>
          <a:p>
            <a:r>
              <a:rPr lang="pt-PT"/>
              <a:t>C2 Server</a:t>
            </a:r>
            <a:endParaRPr lang="en-US" dirty="0"/>
          </a:p>
        </p:txBody>
      </p:sp>
      <p:sp>
        <p:nvSpPr>
          <p:cNvPr id="15" name="Text Placeholder 14">
            <a:extLst>
              <a:ext uri="{FF2B5EF4-FFF2-40B4-BE49-F238E27FC236}">
                <a16:creationId xmlns:a16="http://schemas.microsoft.com/office/drawing/2014/main" id="{66E9AD58-1FA4-F598-20D8-0CB6C2498A16}"/>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pt-PT"/>
              <a:t>Controlling server (Flask), </a:t>
            </a:r>
            <a:r>
              <a:rPr lang="en-US"/>
              <a:t>acts as the central hub for managing operations.</a:t>
            </a:r>
            <a:endParaRPr lang="pt-PT"/>
          </a:p>
          <a:p>
            <a:pPr marL="285750" indent="-285750">
              <a:buFontTx/>
              <a:buChar char="-"/>
            </a:pPr>
            <a:r>
              <a:rPr lang="pt-PT"/>
              <a:t>Receives instructions from a human operator</a:t>
            </a:r>
          </a:p>
          <a:p>
            <a:pPr marL="285750" indent="-285750">
              <a:buFontTx/>
              <a:buChar char="-"/>
            </a:pPr>
            <a:r>
              <a:rPr lang="pt-PT"/>
              <a:t>Disponibilizes this information to be gathered by any bot on the network</a:t>
            </a:r>
          </a:p>
          <a:p>
            <a:pPr marL="285750" indent="-285750">
              <a:buFontTx/>
              <a:buChar char="-"/>
            </a:pPr>
            <a:r>
              <a:rPr lang="pt-PT"/>
              <a:t>Refreshes the current command periodically, </a:t>
            </a:r>
            <a:r>
              <a:rPr lang="en-US"/>
              <a:t>allowing bots to fetch it once before resetting.</a:t>
            </a:r>
            <a:endParaRPr lang="en-US" dirty="0"/>
          </a:p>
        </p:txBody>
      </p:sp>
      <p:sp>
        <p:nvSpPr>
          <p:cNvPr id="13" name="Date Placeholder 12">
            <a:extLst>
              <a:ext uri="{FF2B5EF4-FFF2-40B4-BE49-F238E27FC236}">
                <a16:creationId xmlns:a16="http://schemas.microsoft.com/office/drawing/2014/main" id="{3906D663-F688-C323-A56E-9F934AA5B630}"/>
              </a:ext>
            </a:extLst>
          </p:cNvPr>
          <p:cNvSpPr>
            <a:spLocks noGrp="1"/>
          </p:cNvSpPr>
          <p:nvPr>
            <p:ph type="dt" sz="half" idx="10"/>
          </p:nvPr>
        </p:nvSpPr>
        <p:spPr/>
        <p:txBody>
          <a:bodyPr/>
          <a:lstStyle/>
          <a:p>
            <a:fld id="{4C0CBE72-804C-4569-B541-C4DBF6CDB54B}" type="datetime1">
              <a:rPr lang="en-US" smtClean="0"/>
              <a:t>10-Jan-25</a:t>
            </a:fld>
            <a:endParaRPr lang="en-US"/>
          </a:p>
        </p:txBody>
      </p:sp>
      <p:sp>
        <p:nvSpPr>
          <p:cNvPr id="16" name="Footer Placeholder 15">
            <a:extLst>
              <a:ext uri="{FF2B5EF4-FFF2-40B4-BE49-F238E27FC236}">
                <a16:creationId xmlns:a16="http://schemas.microsoft.com/office/drawing/2014/main" id="{DBC97EBC-18FE-5A6C-2058-9A1A9E84E6E2}"/>
              </a:ext>
            </a:extLst>
          </p:cNvPr>
          <p:cNvSpPr>
            <a:spLocks noGrp="1"/>
          </p:cNvSpPr>
          <p:nvPr>
            <p:ph type="ftr" sz="quarter" idx="11"/>
          </p:nvPr>
        </p:nvSpPr>
        <p:spPr/>
        <p:txBody>
          <a:bodyPr/>
          <a:lstStyle/>
          <a:p>
            <a:r>
              <a:rPr lang="en-US"/>
              <a:t>DDoS Botnet Testing Tool</a:t>
            </a:r>
            <a:endParaRPr lang="en-US" dirty="0"/>
          </a:p>
        </p:txBody>
      </p:sp>
      <p:sp>
        <p:nvSpPr>
          <p:cNvPr id="17" name="Slide Number Placeholder 16">
            <a:extLst>
              <a:ext uri="{FF2B5EF4-FFF2-40B4-BE49-F238E27FC236}">
                <a16:creationId xmlns:a16="http://schemas.microsoft.com/office/drawing/2014/main" id="{31D6265F-EE38-5264-CAD0-54595D23404A}"/>
              </a:ext>
            </a:extLst>
          </p:cNvPr>
          <p:cNvSpPr>
            <a:spLocks noGrp="1"/>
          </p:cNvSpPr>
          <p:nvPr>
            <p:ph type="sldNum" sz="quarter" idx="12"/>
          </p:nvPr>
        </p:nvSpPr>
        <p:spPr/>
        <p:txBody>
          <a:bodyPr/>
          <a:lstStyle/>
          <a:p>
            <a:fld id="{CD3B526D-FFAB-46B8-87C3-C0CE67742AC8}" type="slidenum">
              <a:rPr lang="en-US" smtClean="0"/>
              <a:t>16</a:t>
            </a:fld>
            <a:endParaRPr lang="en-US"/>
          </a:p>
        </p:txBody>
      </p:sp>
    </p:spTree>
    <p:extLst>
      <p:ext uri="{BB962C8B-B14F-4D97-AF65-F5344CB8AC3E}">
        <p14:creationId xmlns:p14="http://schemas.microsoft.com/office/powerpoint/2010/main" val="2001998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DFACF-30C9-9BDB-033F-0B5EE702B34B}"/>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F0440E9B-D48E-3B4B-0B45-E4788B74E9C4}"/>
              </a:ext>
            </a:extLst>
          </p:cNvPr>
          <p:cNvSpPr>
            <a:spLocks noGrp="1"/>
          </p:cNvSpPr>
          <p:nvPr>
            <p:ph type="title"/>
          </p:nvPr>
        </p:nvSpPr>
        <p:spPr/>
        <p:txBody>
          <a:bodyPr/>
          <a:lstStyle/>
          <a:p>
            <a:r>
              <a:rPr lang="pt-PT"/>
              <a:t>C2 – Server API Paths</a:t>
            </a:r>
            <a:endParaRPr lang="en-US" dirty="0"/>
          </a:p>
        </p:txBody>
      </p:sp>
      <p:sp>
        <p:nvSpPr>
          <p:cNvPr id="6" name="Text Placeholder 5">
            <a:extLst>
              <a:ext uri="{FF2B5EF4-FFF2-40B4-BE49-F238E27FC236}">
                <a16:creationId xmlns:a16="http://schemas.microsoft.com/office/drawing/2014/main" id="{7E16F90D-1DD1-F0FE-DE48-B4B304A54717}"/>
              </a:ext>
            </a:extLst>
          </p:cNvPr>
          <p:cNvSpPr>
            <a:spLocks noGrp="1"/>
          </p:cNvSpPr>
          <p:nvPr>
            <p:ph type="body" sz="quarter" idx="13"/>
          </p:nvPr>
        </p:nvSpPr>
        <p:spPr/>
        <p:txBody>
          <a:bodyPr>
            <a:normAutofit lnSpcReduction="10000"/>
          </a:bodyPr>
          <a:lstStyle/>
          <a:p>
            <a:r>
              <a:rPr lang="pt-PT"/>
              <a:t>/command</a:t>
            </a:r>
            <a:endParaRPr lang="en-US" dirty="0"/>
          </a:p>
        </p:txBody>
      </p:sp>
      <p:sp>
        <p:nvSpPr>
          <p:cNvPr id="7" name="Text Placeholder 6">
            <a:extLst>
              <a:ext uri="{FF2B5EF4-FFF2-40B4-BE49-F238E27FC236}">
                <a16:creationId xmlns:a16="http://schemas.microsoft.com/office/drawing/2014/main" id="{1D7C1D4F-5860-0325-B8F5-7EC2F1D22E6B}"/>
              </a:ext>
            </a:extLst>
          </p:cNvPr>
          <p:cNvSpPr>
            <a:spLocks noGrp="1"/>
          </p:cNvSpPr>
          <p:nvPr>
            <p:ph type="body" sz="quarter" idx="15"/>
          </p:nvPr>
        </p:nvSpPr>
        <p:spPr/>
        <p:txBody>
          <a:bodyPr/>
          <a:lstStyle/>
          <a:p>
            <a:r>
              <a:rPr lang="pt-PT"/>
              <a:t>Used by the bots the retrieve the currently queued command</a:t>
            </a:r>
            <a:endParaRPr lang="en-US" dirty="0"/>
          </a:p>
        </p:txBody>
      </p:sp>
      <p:sp>
        <p:nvSpPr>
          <p:cNvPr id="8" name="Text Placeholder 7">
            <a:extLst>
              <a:ext uri="{FF2B5EF4-FFF2-40B4-BE49-F238E27FC236}">
                <a16:creationId xmlns:a16="http://schemas.microsoft.com/office/drawing/2014/main" id="{9901132C-30E3-DFDF-F86E-24FFD821BBD2}"/>
              </a:ext>
            </a:extLst>
          </p:cNvPr>
          <p:cNvSpPr>
            <a:spLocks noGrp="1"/>
          </p:cNvSpPr>
          <p:nvPr>
            <p:ph type="body" sz="quarter" idx="16"/>
          </p:nvPr>
        </p:nvSpPr>
        <p:spPr/>
        <p:txBody>
          <a:bodyPr>
            <a:normAutofit lnSpcReduction="10000"/>
          </a:bodyPr>
          <a:lstStyle/>
          <a:p>
            <a:r>
              <a:rPr lang="pt-PT"/>
              <a:t>/report</a:t>
            </a:r>
            <a:endParaRPr lang="en-US" dirty="0"/>
          </a:p>
        </p:txBody>
      </p:sp>
      <p:sp>
        <p:nvSpPr>
          <p:cNvPr id="9" name="Text Placeholder 8">
            <a:extLst>
              <a:ext uri="{FF2B5EF4-FFF2-40B4-BE49-F238E27FC236}">
                <a16:creationId xmlns:a16="http://schemas.microsoft.com/office/drawing/2014/main" id="{9BF7FC17-F450-3FFD-923C-FC9AB9F5FCC3}"/>
              </a:ext>
            </a:extLst>
          </p:cNvPr>
          <p:cNvSpPr>
            <a:spLocks noGrp="1"/>
          </p:cNvSpPr>
          <p:nvPr>
            <p:ph type="body" sz="quarter" idx="17"/>
          </p:nvPr>
        </p:nvSpPr>
        <p:spPr/>
        <p:txBody>
          <a:bodyPr/>
          <a:lstStyle/>
          <a:p>
            <a:r>
              <a:rPr lang="pt-PT"/>
              <a:t>Used by the bots to report back the results of their attacks, and keepalive messages</a:t>
            </a:r>
            <a:endParaRPr lang="en-US" dirty="0"/>
          </a:p>
        </p:txBody>
      </p:sp>
      <p:sp>
        <p:nvSpPr>
          <p:cNvPr id="10" name="Text Placeholder 9">
            <a:extLst>
              <a:ext uri="{FF2B5EF4-FFF2-40B4-BE49-F238E27FC236}">
                <a16:creationId xmlns:a16="http://schemas.microsoft.com/office/drawing/2014/main" id="{D657D963-09E6-29A6-1A31-10761FC8C39F}"/>
              </a:ext>
            </a:extLst>
          </p:cNvPr>
          <p:cNvSpPr>
            <a:spLocks noGrp="1"/>
          </p:cNvSpPr>
          <p:nvPr>
            <p:ph type="body" sz="quarter" idx="18"/>
          </p:nvPr>
        </p:nvSpPr>
        <p:spPr>
          <a:xfrm>
            <a:off x="4080027" y="4263871"/>
            <a:ext cx="4031945" cy="365125"/>
          </a:xfrm>
        </p:spPr>
        <p:txBody>
          <a:bodyPr>
            <a:normAutofit lnSpcReduction="10000"/>
          </a:bodyPr>
          <a:lstStyle/>
          <a:p>
            <a:r>
              <a:rPr lang="pt-PT"/>
              <a:t>/set_command</a:t>
            </a:r>
            <a:endParaRPr lang="en-US" dirty="0"/>
          </a:p>
        </p:txBody>
      </p:sp>
      <p:sp>
        <p:nvSpPr>
          <p:cNvPr id="11" name="Text Placeholder 10">
            <a:extLst>
              <a:ext uri="{FF2B5EF4-FFF2-40B4-BE49-F238E27FC236}">
                <a16:creationId xmlns:a16="http://schemas.microsoft.com/office/drawing/2014/main" id="{4FEBB4E8-0AD7-A7A0-4757-67E809C16863}"/>
              </a:ext>
            </a:extLst>
          </p:cNvPr>
          <p:cNvSpPr>
            <a:spLocks noGrp="1"/>
          </p:cNvSpPr>
          <p:nvPr>
            <p:ph type="body" sz="quarter" idx="19"/>
          </p:nvPr>
        </p:nvSpPr>
        <p:spPr>
          <a:xfrm>
            <a:off x="4080540" y="4771096"/>
            <a:ext cx="4031030" cy="1057308"/>
          </a:xfrm>
        </p:spPr>
        <p:txBody>
          <a:bodyPr/>
          <a:lstStyle/>
          <a:p>
            <a:r>
              <a:rPr lang="pt-PT"/>
              <a:t>Used by the operator to define the next queued command to be picked up by the bots</a:t>
            </a:r>
            <a:endParaRPr lang="en-US" dirty="0"/>
          </a:p>
        </p:txBody>
      </p:sp>
      <p:sp>
        <p:nvSpPr>
          <p:cNvPr id="28" name="Date Placeholder 27">
            <a:extLst>
              <a:ext uri="{FF2B5EF4-FFF2-40B4-BE49-F238E27FC236}">
                <a16:creationId xmlns:a16="http://schemas.microsoft.com/office/drawing/2014/main" id="{5D4B4131-7168-C2B7-9565-93E96F1B9489}"/>
              </a:ext>
            </a:extLst>
          </p:cNvPr>
          <p:cNvSpPr>
            <a:spLocks noGrp="1"/>
          </p:cNvSpPr>
          <p:nvPr>
            <p:ph type="dt" sz="half" idx="25"/>
          </p:nvPr>
        </p:nvSpPr>
        <p:spPr/>
        <p:txBody>
          <a:bodyPr/>
          <a:lstStyle/>
          <a:p>
            <a:fld id="{934FC971-15B3-43C4-80DC-3B2701803048}" type="datetime1">
              <a:rPr lang="en-US" smtClean="0"/>
              <a:t>10-Jan-25</a:t>
            </a:fld>
            <a:endParaRPr lang="en-US"/>
          </a:p>
        </p:txBody>
      </p:sp>
      <p:sp>
        <p:nvSpPr>
          <p:cNvPr id="32" name="Footer Placeholder 31">
            <a:extLst>
              <a:ext uri="{FF2B5EF4-FFF2-40B4-BE49-F238E27FC236}">
                <a16:creationId xmlns:a16="http://schemas.microsoft.com/office/drawing/2014/main" id="{1060F866-6648-CD88-CBC5-6C9F2930F7A0}"/>
              </a:ext>
            </a:extLst>
          </p:cNvPr>
          <p:cNvSpPr>
            <a:spLocks noGrp="1"/>
          </p:cNvSpPr>
          <p:nvPr>
            <p:ph type="ftr" sz="quarter" idx="26"/>
          </p:nvPr>
        </p:nvSpPr>
        <p:spPr/>
        <p:txBody>
          <a:bodyPr/>
          <a:lstStyle/>
          <a:p>
            <a:r>
              <a:rPr lang="en-US"/>
              <a:t>DDoS Botnet Testing Tool</a:t>
            </a:r>
            <a:endParaRPr lang="en-US" dirty="0"/>
          </a:p>
        </p:txBody>
      </p:sp>
      <p:sp>
        <p:nvSpPr>
          <p:cNvPr id="33" name="Slide Number Placeholder 32">
            <a:extLst>
              <a:ext uri="{FF2B5EF4-FFF2-40B4-BE49-F238E27FC236}">
                <a16:creationId xmlns:a16="http://schemas.microsoft.com/office/drawing/2014/main" id="{10BB228C-533F-DA5F-7C5E-B5903F7929BF}"/>
              </a:ext>
            </a:extLst>
          </p:cNvPr>
          <p:cNvSpPr>
            <a:spLocks noGrp="1"/>
          </p:cNvSpPr>
          <p:nvPr>
            <p:ph type="sldNum" sz="quarter" idx="27"/>
          </p:nvPr>
        </p:nvSpPr>
        <p:spPr/>
        <p:txBody>
          <a:bodyPr/>
          <a:lstStyle/>
          <a:p>
            <a:fld id="{CD3B526D-FFAB-46B8-87C3-C0CE67742AC8}" type="slidenum">
              <a:rPr lang="en-US" smtClean="0"/>
              <a:t>17</a:t>
            </a:fld>
            <a:endParaRPr lang="en-US"/>
          </a:p>
        </p:txBody>
      </p:sp>
    </p:spTree>
    <p:extLst>
      <p:ext uri="{BB962C8B-B14F-4D97-AF65-F5344CB8AC3E}">
        <p14:creationId xmlns:p14="http://schemas.microsoft.com/office/powerpoint/2010/main" val="1440721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D233-3D1B-FF22-6B1D-FC47CF06218C}"/>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24B4E338-FAEA-B0FE-69E1-40DC759E9CD6}"/>
              </a:ext>
            </a:extLst>
          </p:cNvPr>
          <p:cNvSpPr>
            <a:spLocks noGrp="1"/>
          </p:cNvSpPr>
          <p:nvPr>
            <p:ph type="title"/>
          </p:nvPr>
        </p:nvSpPr>
        <p:spPr/>
        <p:txBody>
          <a:bodyPr/>
          <a:lstStyle/>
          <a:p>
            <a:r>
              <a:rPr lang="pt-PT"/>
              <a:t>C2 – Server</a:t>
            </a:r>
            <a:endParaRPr lang="en-US" dirty="0"/>
          </a:p>
        </p:txBody>
      </p:sp>
      <p:sp>
        <p:nvSpPr>
          <p:cNvPr id="68" name="Content Placeholder 67">
            <a:extLst>
              <a:ext uri="{FF2B5EF4-FFF2-40B4-BE49-F238E27FC236}">
                <a16:creationId xmlns:a16="http://schemas.microsoft.com/office/drawing/2014/main" id="{2D7D2DF4-9D37-F2EF-BE0A-C4AD45C8B2B6}"/>
              </a:ext>
            </a:extLst>
          </p:cNvPr>
          <p:cNvSpPr>
            <a:spLocks noGrp="1"/>
          </p:cNvSpPr>
          <p:nvPr>
            <p:ph idx="1"/>
          </p:nvPr>
        </p:nvSpPr>
        <p:spPr/>
        <p:txBody>
          <a:bodyPr>
            <a:normAutofit lnSpcReduction="10000"/>
          </a:bodyPr>
          <a:lstStyle/>
          <a:p>
            <a:pPr marL="342900" indent="-342900">
              <a:buFont typeface="+mj-lt"/>
              <a:buAutoNum type="arabicPeriod"/>
            </a:pPr>
            <a:r>
              <a:rPr lang="pt-PT"/>
              <a:t>Disponibilizes several paths through Flask that enable all previously discussed functionalties</a:t>
            </a:r>
          </a:p>
          <a:p>
            <a:pPr marL="342900" indent="-342900">
              <a:buFont typeface="+mj-lt"/>
              <a:buAutoNum type="arabicPeriod"/>
            </a:pPr>
            <a:r>
              <a:rPr lang="pt-PT"/>
              <a:t>Operator uses</a:t>
            </a:r>
          </a:p>
          <a:p>
            <a:pPr marL="800100" lvl="1" indent="-342900">
              <a:buFont typeface="Arial" panose="020B0604020202020204" pitchFamily="34" charset="0"/>
              <a:buChar char="•"/>
            </a:pPr>
            <a:r>
              <a:rPr lang="pt-PT"/>
              <a:t>/set_command</a:t>
            </a:r>
          </a:p>
          <a:p>
            <a:pPr marL="342900" indent="-342900">
              <a:buFont typeface="+mj-lt"/>
              <a:buAutoNum type="arabicPeriod"/>
            </a:pPr>
            <a:r>
              <a:rPr lang="pt-PT"/>
              <a:t>Bots use</a:t>
            </a:r>
          </a:p>
          <a:p>
            <a:pPr marL="800100" lvl="1" indent="-342900">
              <a:buFont typeface="Arial" panose="020B0604020202020204" pitchFamily="34" charset="0"/>
              <a:buChar char="•"/>
            </a:pPr>
            <a:r>
              <a:rPr lang="pt-PT"/>
              <a:t>/report and /command</a:t>
            </a:r>
            <a:endParaRPr lang="pt-PT" dirty="0"/>
          </a:p>
        </p:txBody>
      </p:sp>
      <p:pic>
        <p:nvPicPr>
          <p:cNvPr id="3" name="Picture 2">
            <a:extLst>
              <a:ext uri="{FF2B5EF4-FFF2-40B4-BE49-F238E27FC236}">
                <a16:creationId xmlns:a16="http://schemas.microsoft.com/office/drawing/2014/main" id="{AFEEF462-4488-D67E-0933-10E7A113F159}"/>
              </a:ext>
            </a:extLst>
          </p:cNvPr>
          <p:cNvPicPr>
            <a:picLocks noChangeAspect="1"/>
          </p:cNvPicPr>
          <p:nvPr/>
        </p:nvPicPr>
        <p:blipFill>
          <a:blip r:embed="rId2"/>
          <a:stretch>
            <a:fillRect/>
          </a:stretch>
        </p:blipFill>
        <p:spPr>
          <a:xfrm>
            <a:off x="5293402" y="0"/>
            <a:ext cx="5565099" cy="6858000"/>
          </a:xfrm>
          <a:prstGeom prst="rect">
            <a:avLst/>
          </a:prstGeom>
        </p:spPr>
      </p:pic>
      <p:sp>
        <p:nvSpPr>
          <p:cNvPr id="9" name="Date Placeholder 8">
            <a:extLst>
              <a:ext uri="{FF2B5EF4-FFF2-40B4-BE49-F238E27FC236}">
                <a16:creationId xmlns:a16="http://schemas.microsoft.com/office/drawing/2014/main" id="{CABC4D32-D49E-1B5C-2CF7-1985578A14BE}"/>
              </a:ext>
            </a:extLst>
          </p:cNvPr>
          <p:cNvSpPr>
            <a:spLocks noGrp="1"/>
          </p:cNvSpPr>
          <p:nvPr>
            <p:ph type="dt" sz="half" idx="10"/>
          </p:nvPr>
        </p:nvSpPr>
        <p:spPr/>
        <p:txBody>
          <a:bodyPr/>
          <a:lstStyle/>
          <a:p>
            <a:fld id="{BFD9D7F0-1FEB-4EED-9B6D-139047ADB318}" type="datetime1">
              <a:rPr lang="en-US" smtClean="0"/>
              <a:t>10-Jan-25</a:t>
            </a:fld>
            <a:endParaRPr lang="en-US"/>
          </a:p>
        </p:txBody>
      </p:sp>
      <p:sp>
        <p:nvSpPr>
          <p:cNvPr id="11" name="Slide Number Placeholder 10">
            <a:extLst>
              <a:ext uri="{FF2B5EF4-FFF2-40B4-BE49-F238E27FC236}">
                <a16:creationId xmlns:a16="http://schemas.microsoft.com/office/drawing/2014/main" id="{FDADEC59-C291-4FA5-4F4F-68D90CE8CB49}"/>
              </a:ext>
            </a:extLst>
          </p:cNvPr>
          <p:cNvSpPr>
            <a:spLocks noGrp="1"/>
          </p:cNvSpPr>
          <p:nvPr>
            <p:ph type="sldNum" sz="quarter" idx="12"/>
          </p:nvPr>
        </p:nvSpPr>
        <p:spPr/>
        <p:txBody>
          <a:bodyPr/>
          <a:lstStyle/>
          <a:p>
            <a:fld id="{CD3B526D-FFAB-46B8-87C3-C0CE67742AC8}" type="slidenum">
              <a:rPr lang="en-US" smtClean="0"/>
              <a:t>18</a:t>
            </a:fld>
            <a:endParaRPr lang="en-US"/>
          </a:p>
        </p:txBody>
      </p:sp>
    </p:spTree>
    <p:extLst>
      <p:ext uri="{BB962C8B-B14F-4D97-AF65-F5344CB8AC3E}">
        <p14:creationId xmlns:p14="http://schemas.microsoft.com/office/powerpoint/2010/main" val="4281158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883A-232A-51F0-39A8-1993CF1DF8A1}"/>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3D854B64-4CA6-0520-089A-46DE43F6F958}"/>
              </a:ext>
            </a:extLst>
          </p:cNvPr>
          <p:cNvSpPr>
            <a:spLocks noGrp="1"/>
          </p:cNvSpPr>
          <p:nvPr>
            <p:ph type="title"/>
          </p:nvPr>
        </p:nvSpPr>
        <p:spPr/>
        <p:txBody>
          <a:bodyPr/>
          <a:lstStyle/>
          <a:p>
            <a:r>
              <a:rPr lang="pt-PT"/>
              <a:t>Target</a:t>
            </a:r>
            <a:endParaRPr lang="en-US" dirty="0"/>
          </a:p>
        </p:txBody>
      </p:sp>
      <p:sp>
        <p:nvSpPr>
          <p:cNvPr id="15" name="Text Placeholder 14">
            <a:extLst>
              <a:ext uri="{FF2B5EF4-FFF2-40B4-BE49-F238E27FC236}">
                <a16:creationId xmlns:a16="http://schemas.microsoft.com/office/drawing/2014/main" id="{8D3C6C51-7818-92BA-2BB3-833DBE0BD377}"/>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pt-PT"/>
              <a:t>Simulated real world target</a:t>
            </a:r>
          </a:p>
          <a:p>
            <a:pPr marL="285750" indent="-285750">
              <a:buFontTx/>
              <a:buChar char="-"/>
            </a:pPr>
            <a:r>
              <a:rPr lang="en-US"/>
              <a:t>In this environment using a simple Python server that logs received HTTP, TCP, and UDP packets to the console.</a:t>
            </a:r>
          </a:p>
          <a:p>
            <a:pPr marL="285750" indent="-285750">
              <a:buFontTx/>
              <a:buChar char="-"/>
            </a:pPr>
            <a:r>
              <a:rPr lang="en-US"/>
              <a:t>Tries to decode the received data, as Bane will send traffic in many forms (e.g.: binary)</a:t>
            </a:r>
          </a:p>
          <a:p>
            <a:pPr marL="285750" indent="-285750">
              <a:buFontTx/>
              <a:buChar char="-"/>
            </a:pPr>
            <a:r>
              <a:rPr lang="en-US"/>
              <a:t>KeepAlive logging, ensuring the server is operational when not under attack.</a:t>
            </a:r>
            <a:endParaRPr lang="en-US" dirty="0"/>
          </a:p>
        </p:txBody>
      </p:sp>
      <p:sp>
        <p:nvSpPr>
          <p:cNvPr id="9" name="Date Placeholder 8">
            <a:extLst>
              <a:ext uri="{FF2B5EF4-FFF2-40B4-BE49-F238E27FC236}">
                <a16:creationId xmlns:a16="http://schemas.microsoft.com/office/drawing/2014/main" id="{FB2D309A-1635-9413-0A60-C4FDDC0DA73B}"/>
              </a:ext>
            </a:extLst>
          </p:cNvPr>
          <p:cNvSpPr>
            <a:spLocks noGrp="1"/>
          </p:cNvSpPr>
          <p:nvPr>
            <p:ph type="dt" sz="half" idx="10"/>
          </p:nvPr>
        </p:nvSpPr>
        <p:spPr/>
        <p:txBody>
          <a:bodyPr/>
          <a:lstStyle/>
          <a:p>
            <a:fld id="{6ACDF9A6-E43B-4DC7-8D14-99079BD916C6}" type="datetime1">
              <a:rPr lang="en-US" smtClean="0"/>
              <a:t>10-Jan-25</a:t>
            </a:fld>
            <a:endParaRPr lang="en-US"/>
          </a:p>
        </p:txBody>
      </p:sp>
      <p:sp>
        <p:nvSpPr>
          <p:cNvPr id="10" name="Footer Placeholder 9">
            <a:extLst>
              <a:ext uri="{FF2B5EF4-FFF2-40B4-BE49-F238E27FC236}">
                <a16:creationId xmlns:a16="http://schemas.microsoft.com/office/drawing/2014/main" id="{C8485E43-00DF-6C0E-EF4D-A1BC32F095E4}"/>
              </a:ext>
            </a:extLst>
          </p:cNvPr>
          <p:cNvSpPr>
            <a:spLocks noGrp="1"/>
          </p:cNvSpPr>
          <p:nvPr>
            <p:ph type="ftr" sz="quarter" idx="11"/>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B12F8779-9635-466B-FE3E-A75385E67F68}"/>
              </a:ext>
            </a:extLst>
          </p:cNvPr>
          <p:cNvSpPr>
            <a:spLocks noGrp="1"/>
          </p:cNvSpPr>
          <p:nvPr>
            <p:ph type="sldNum" sz="quarter" idx="12"/>
          </p:nvPr>
        </p:nvSpPr>
        <p:spPr/>
        <p:txBody>
          <a:bodyPr/>
          <a:lstStyle/>
          <a:p>
            <a:fld id="{CD3B526D-FFAB-46B8-87C3-C0CE67742AC8}" type="slidenum">
              <a:rPr lang="en-US" smtClean="0"/>
              <a:t>19</a:t>
            </a:fld>
            <a:endParaRPr lang="en-US"/>
          </a:p>
        </p:txBody>
      </p:sp>
    </p:spTree>
    <p:extLst>
      <p:ext uri="{BB962C8B-B14F-4D97-AF65-F5344CB8AC3E}">
        <p14:creationId xmlns:p14="http://schemas.microsoft.com/office/powerpoint/2010/main" val="428593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C579613-E223-C386-EE2A-232E7CFFABA7}"/>
              </a:ext>
            </a:extLst>
          </p:cNvPr>
          <p:cNvSpPr>
            <a:spLocks noGrp="1"/>
          </p:cNvSpPr>
          <p:nvPr>
            <p:ph type="title"/>
          </p:nvPr>
        </p:nvSpPr>
        <p:spPr/>
        <p:txBody>
          <a:bodyPr/>
          <a:lstStyle/>
          <a:p>
            <a:r>
              <a:rPr lang="pt-PT"/>
              <a:t>Introduction</a:t>
            </a:r>
            <a:endParaRPr lang="en-US" dirty="0"/>
          </a:p>
        </p:txBody>
      </p:sp>
      <p:sp>
        <p:nvSpPr>
          <p:cNvPr id="15" name="Text Placeholder 14">
            <a:extLst>
              <a:ext uri="{FF2B5EF4-FFF2-40B4-BE49-F238E27FC236}">
                <a16:creationId xmlns:a16="http://schemas.microsoft.com/office/drawing/2014/main" id="{7FAD09C2-D8E3-C82A-454F-7BD3742D222E}"/>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en-US"/>
              <a:t>Distributed Denial-of-Service (DDoS) attacks have become a major cybersecurity concern in today's interconnected world.</a:t>
            </a:r>
          </a:p>
          <a:p>
            <a:pPr marL="285750" indent="-285750">
              <a:buFontTx/>
              <a:buChar char="-"/>
            </a:pPr>
            <a:r>
              <a:rPr lang="en-US"/>
              <a:t>These attacks exploit networks of infected devices to overwhelm target servers, causing downtime and disruption.</a:t>
            </a:r>
          </a:p>
          <a:p>
            <a:pPr marL="285750" indent="-285750">
              <a:buFontTx/>
              <a:buChar char="-"/>
            </a:pPr>
            <a:r>
              <a:rPr lang="en-US"/>
              <a:t>Rise of botnets - networks of compromised devices controlled by malicious actors. They are used to execute large-scale attacks.</a:t>
            </a:r>
            <a:endParaRPr lang="en-US" dirty="0"/>
          </a:p>
        </p:txBody>
      </p:sp>
      <p:sp>
        <p:nvSpPr>
          <p:cNvPr id="20" name="Date Placeholder 19">
            <a:extLst>
              <a:ext uri="{FF2B5EF4-FFF2-40B4-BE49-F238E27FC236}">
                <a16:creationId xmlns:a16="http://schemas.microsoft.com/office/drawing/2014/main" id="{E7E1832A-6A0C-41C6-1BEA-E4DE78A8ABAD}"/>
              </a:ext>
            </a:extLst>
          </p:cNvPr>
          <p:cNvSpPr>
            <a:spLocks noGrp="1"/>
          </p:cNvSpPr>
          <p:nvPr>
            <p:ph type="dt" sz="half" idx="10"/>
          </p:nvPr>
        </p:nvSpPr>
        <p:spPr/>
        <p:txBody>
          <a:bodyPr/>
          <a:lstStyle/>
          <a:p>
            <a:fld id="{0E620FF3-7253-4429-8669-6A76826CA15A}" type="datetime1">
              <a:rPr lang="en-US" smtClean="0"/>
              <a:t>10-Jan-25</a:t>
            </a:fld>
            <a:endParaRPr lang="en-US"/>
          </a:p>
        </p:txBody>
      </p:sp>
      <p:sp>
        <p:nvSpPr>
          <p:cNvPr id="21" name="Footer Placeholder 20">
            <a:extLst>
              <a:ext uri="{FF2B5EF4-FFF2-40B4-BE49-F238E27FC236}">
                <a16:creationId xmlns:a16="http://schemas.microsoft.com/office/drawing/2014/main" id="{4A02B184-6F4E-1DF1-7703-4F7EB3F73A1C}"/>
              </a:ext>
            </a:extLst>
          </p:cNvPr>
          <p:cNvSpPr>
            <a:spLocks noGrp="1"/>
          </p:cNvSpPr>
          <p:nvPr>
            <p:ph type="ftr" sz="quarter" idx="11"/>
          </p:nvPr>
        </p:nvSpPr>
        <p:spPr/>
        <p:txBody>
          <a:bodyPr/>
          <a:lstStyle/>
          <a:p>
            <a:r>
              <a:rPr lang="en-US"/>
              <a:t>DDoS Botnet Testing Tool</a:t>
            </a:r>
            <a:endParaRPr lang="en-US" dirty="0"/>
          </a:p>
        </p:txBody>
      </p:sp>
      <p:sp>
        <p:nvSpPr>
          <p:cNvPr id="22" name="Slide Number Placeholder 21">
            <a:extLst>
              <a:ext uri="{FF2B5EF4-FFF2-40B4-BE49-F238E27FC236}">
                <a16:creationId xmlns:a16="http://schemas.microsoft.com/office/drawing/2014/main" id="{6E4A52B3-71AF-6D1A-AB58-84102C862277}"/>
              </a:ext>
            </a:extLst>
          </p:cNvPr>
          <p:cNvSpPr>
            <a:spLocks noGrp="1"/>
          </p:cNvSpPr>
          <p:nvPr>
            <p:ph type="sldNum" sz="quarter" idx="12"/>
          </p:nvPr>
        </p:nvSpPr>
        <p:spPr/>
        <p:txBody>
          <a:bodyPr/>
          <a:lstStyle/>
          <a:p>
            <a:fld id="{CD3B526D-FFAB-46B8-87C3-C0CE67742AC8}" type="slidenum">
              <a:rPr lang="en-US" smtClean="0"/>
              <a:t>2</a:t>
            </a:fld>
            <a:endParaRPr lang="en-US"/>
          </a:p>
        </p:txBody>
      </p:sp>
    </p:spTree>
    <p:extLst>
      <p:ext uri="{BB962C8B-B14F-4D97-AF65-F5344CB8AC3E}">
        <p14:creationId xmlns:p14="http://schemas.microsoft.com/office/powerpoint/2010/main" val="918032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DFE67-2B0E-5D53-7037-2D2EF72DF6D0}"/>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0404FA62-33F5-CBC1-5A63-28CEB8E07FAE}"/>
              </a:ext>
            </a:extLst>
          </p:cNvPr>
          <p:cNvSpPr>
            <a:spLocks noGrp="1"/>
          </p:cNvSpPr>
          <p:nvPr>
            <p:ph type="ctrTitle"/>
          </p:nvPr>
        </p:nvSpPr>
        <p:spPr/>
        <p:txBody>
          <a:bodyPr/>
          <a:lstStyle/>
          <a:p>
            <a:r>
              <a:rPr lang="pt-PT"/>
              <a:t>Demo Workflow</a:t>
            </a:r>
            <a:endParaRPr lang="en-US" dirty="0"/>
          </a:p>
        </p:txBody>
      </p:sp>
    </p:spTree>
    <p:extLst>
      <p:ext uri="{BB962C8B-B14F-4D97-AF65-F5344CB8AC3E}">
        <p14:creationId xmlns:p14="http://schemas.microsoft.com/office/powerpoint/2010/main" val="1577746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9180-B59C-6A7E-371D-806ED40936F9}"/>
              </a:ext>
            </a:extLst>
          </p:cNvPr>
          <p:cNvSpPr>
            <a:spLocks noGrp="1"/>
          </p:cNvSpPr>
          <p:nvPr>
            <p:ph type="title"/>
          </p:nvPr>
        </p:nvSpPr>
        <p:spPr/>
        <p:txBody>
          <a:bodyPr/>
          <a:lstStyle/>
          <a:p>
            <a:r>
              <a:rPr lang="pt-PT"/>
              <a:t>Demo workflow setup</a:t>
            </a:r>
            <a:endParaRPr lang="en-US" dirty="0"/>
          </a:p>
        </p:txBody>
      </p:sp>
      <p:sp>
        <p:nvSpPr>
          <p:cNvPr id="3" name="Text Placeholder 2">
            <a:extLst>
              <a:ext uri="{FF2B5EF4-FFF2-40B4-BE49-F238E27FC236}">
                <a16:creationId xmlns:a16="http://schemas.microsoft.com/office/drawing/2014/main" id="{E3E7E9B1-CFBD-7805-A681-3C7CCDCEA443}"/>
              </a:ext>
            </a:extLst>
          </p:cNvPr>
          <p:cNvSpPr>
            <a:spLocks noGrp="1"/>
          </p:cNvSpPr>
          <p:nvPr>
            <p:ph type="body" idx="1"/>
          </p:nvPr>
        </p:nvSpPr>
        <p:spPr>
          <a:xfrm>
            <a:off x="1362074" y="3660774"/>
            <a:ext cx="5282565" cy="2435226"/>
          </a:xfrm>
        </p:spPr>
        <p:txBody>
          <a:bodyPr>
            <a:normAutofit/>
          </a:bodyPr>
          <a:lstStyle/>
          <a:p>
            <a:r>
              <a:rPr lang="en-US"/>
              <a:t>All components were tested with strict adherence to safety and legal requirements. The tests were conducted entirely within a controlled local network, ensuring no disruption to real-world processes.</a:t>
            </a:r>
          </a:p>
          <a:p>
            <a:r>
              <a:rPr lang="en-US"/>
              <a:t>The setup involved three independent laptops on a local network due to complications with virtual machines. Additionally, the C2 server and target were hosted on the same machine due to hardware limitations. This configuration was effective and did not negatively impact the tests.</a:t>
            </a:r>
            <a:endParaRPr lang="en-US" dirty="0"/>
          </a:p>
        </p:txBody>
      </p:sp>
      <p:pic>
        <p:nvPicPr>
          <p:cNvPr id="10" name="Picture 9" descr="A diagram of a computer network&#10;&#10;Description automatically generated">
            <a:extLst>
              <a:ext uri="{FF2B5EF4-FFF2-40B4-BE49-F238E27FC236}">
                <a16:creationId xmlns:a16="http://schemas.microsoft.com/office/drawing/2014/main" id="{5E33DE60-D45B-CCCB-994B-4433E11DC587}"/>
              </a:ext>
            </a:extLst>
          </p:cNvPr>
          <p:cNvPicPr>
            <a:picLocks noChangeAspect="1"/>
          </p:cNvPicPr>
          <p:nvPr/>
        </p:nvPicPr>
        <p:blipFill>
          <a:blip r:embed="rId2"/>
          <a:stretch>
            <a:fillRect/>
          </a:stretch>
        </p:blipFill>
        <p:spPr>
          <a:xfrm>
            <a:off x="7560129" y="2154947"/>
            <a:ext cx="3269796" cy="3011654"/>
          </a:xfrm>
          <a:prstGeom prst="rect">
            <a:avLst/>
          </a:prstGeom>
        </p:spPr>
      </p:pic>
      <p:sp>
        <p:nvSpPr>
          <p:cNvPr id="15" name="Date Placeholder 14">
            <a:extLst>
              <a:ext uri="{FF2B5EF4-FFF2-40B4-BE49-F238E27FC236}">
                <a16:creationId xmlns:a16="http://schemas.microsoft.com/office/drawing/2014/main" id="{5E95B950-58E3-8595-D674-308F3DC0BF6D}"/>
              </a:ext>
            </a:extLst>
          </p:cNvPr>
          <p:cNvSpPr>
            <a:spLocks noGrp="1"/>
          </p:cNvSpPr>
          <p:nvPr>
            <p:ph type="dt" sz="half" idx="10"/>
          </p:nvPr>
        </p:nvSpPr>
        <p:spPr/>
        <p:txBody>
          <a:bodyPr/>
          <a:lstStyle/>
          <a:p>
            <a:fld id="{5B3809B6-5EB2-4DBC-9E8F-8848F65B5937}" type="datetime1">
              <a:rPr lang="en-US" smtClean="0"/>
              <a:t>10-Jan-25</a:t>
            </a:fld>
            <a:endParaRPr lang="en-US"/>
          </a:p>
        </p:txBody>
      </p:sp>
      <p:sp>
        <p:nvSpPr>
          <p:cNvPr id="16" name="Footer Placeholder 15">
            <a:extLst>
              <a:ext uri="{FF2B5EF4-FFF2-40B4-BE49-F238E27FC236}">
                <a16:creationId xmlns:a16="http://schemas.microsoft.com/office/drawing/2014/main" id="{3E1F443B-A572-2413-B4CC-84E0E0A4DC84}"/>
              </a:ext>
            </a:extLst>
          </p:cNvPr>
          <p:cNvSpPr>
            <a:spLocks noGrp="1"/>
          </p:cNvSpPr>
          <p:nvPr>
            <p:ph type="ftr" sz="quarter" idx="11"/>
          </p:nvPr>
        </p:nvSpPr>
        <p:spPr/>
        <p:txBody>
          <a:bodyPr/>
          <a:lstStyle/>
          <a:p>
            <a:r>
              <a:rPr lang="en-US"/>
              <a:t>DDoS Botnet Testing Tool</a:t>
            </a:r>
            <a:endParaRPr lang="en-US" dirty="0"/>
          </a:p>
        </p:txBody>
      </p:sp>
      <p:sp>
        <p:nvSpPr>
          <p:cNvPr id="17" name="Slide Number Placeholder 16">
            <a:extLst>
              <a:ext uri="{FF2B5EF4-FFF2-40B4-BE49-F238E27FC236}">
                <a16:creationId xmlns:a16="http://schemas.microsoft.com/office/drawing/2014/main" id="{2C480625-3BC6-954B-E5EB-0111AAE67BDB}"/>
              </a:ext>
            </a:extLst>
          </p:cNvPr>
          <p:cNvSpPr>
            <a:spLocks noGrp="1"/>
          </p:cNvSpPr>
          <p:nvPr>
            <p:ph type="sldNum" sz="quarter" idx="12"/>
          </p:nvPr>
        </p:nvSpPr>
        <p:spPr/>
        <p:txBody>
          <a:bodyPr/>
          <a:lstStyle/>
          <a:p>
            <a:fld id="{CD3B526D-FFAB-46B8-87C3-C0CE67742AC8}" type="slidenum">
              <a:rPr lang="en-US" smtClean="0"/>
              <a:t>21</a:t>
            </a:fld>
            <a:endParaRPr lang="en-US"/>
          </a:p>
        </p:txBody>
      </p:sp>
    </p:spTree>
    <p:extLst>
      <p:ext uri="{BB962C8B-B14F-4D97-AF65-F5344CB8AC3E}">
        <p14:creationId xmlns:p14="http://schemas.microsoft.com/office/powerpoint/2010/main" val="261139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6B18F5A-CFDE-F3B1-029A-938362CA0A7B}"/>
              </a:ext>
            </a:extLst>
          </p:cNvPr>
          <p:cNvSpPr>
            <a:spLocks noGrp="1"/>
          </p:cNvSpPr>
          <p:nvPr>
            <p:ph type="title"/>
          </p:nvPr>
        </p:nvSpPr>
        <p:spPr>
          <a:xfrm>
            <a:off x="838200" y="186175"/>
            <a:ext cx="10515600" cy="1325563"/>
          </a:xfrm>
        </p:spPr>
        <p:txBody>
          <a:bodyPr/>
          <a:lstStyle/>
          <a:p>
            <a:r>
              <a:rPr lang="pt-PT"/>
              <a:t>Target Device - Setup</a:t>
            </a:r>
            <a:endParaRPr lang="en-US" dirty="0"/>
          </a:p>
        </p:txBody>
      </p:sp>
      <p:pic>
        <p:nvPicPr>
          <p:cNvPr id="16" name="testing-server">
            <a:hlinkClick r:id="" action="ppaction://media"/>
            <a:extLst>
              <a:ext uri="{FF2B5EF4-FFF2-40B4-BE49-F238E27FC236}">
                <a16:creationId xmlns:a16="http://schemas.microsoft.com/office/drawing/2014/main" id="{25D675E0-2233-92BA-BB4B-A38B05FCC336}"/>
              </a:ext>
            </a:extLst>
          </p:cNvPr>
          <p:cNvPicPr>
            <a:picLocks noGrp="1" noChangeAspect="1"/>
          </p:cNvPicPr>
          <p:nvPr>
            <p:ph sz="quarter" idx="16"/>
            <a:videoFile r:link="rId2"/>
            <p:extLst>
              <p:ext uri="{DAA4B4D4-6D71-4841-9C94-3DE7FCFB9230}">
                <p14:media xmlns:p14="http://schemas.microsoft.com/office/powerpoint/2010/main" r:embed="rId1"/>
              </p:ext>
            </p:extLst>
          </p:nvPr>
        </p:nvPicPr>
        <p:blipFill>
          <a:blip r:embed="rId5"/>
          <a:stretch>
            <a:fillRect/>
          </a:stretch>
        </p:blipFill>
        <p:spPr>
          <a:xfrm>
            <a:off x="1660524" y="1214082"/>
            <a:ext cx="9140826" cy="5142268"/>
          </a:xfrm>
        </p:spPr>
      </p:pic>
      <p:sp>
        <p:nvSpPr>
          <p:cNvPr id="21" name="Date Placeholder 20">
            <a:extLst>
              <a:ext uri="{FF2B5EF4-FFF2-40B4-BE49-F238E27FC236}">
                <a16:creationId xmlns:a16="http://schemas.microsoft.com/office/drawing/2014/main" id="{EB2A89FD-8855-90D2-C9E9-516738CA2360}"/>
              </a:ext>
            </a:extLst>
          </p:cNvPr>
          <p:cNvSpPr>
            <a:spLocks noGrp="1"/>
          </p:cNvSpPr>
          <p:nvPr>
            <p:ph type="dt" sz="half" idx="17"/>
          </p:nvPr>
        </p:nvSpPr>
        <p:spPr/>
        <p:txBody>
          <a:bodyPr/>
          <a:lstStyle/>
          <a:p>
            <a:fld id="{566AA72D-48B4-4114-9567-C85AED674A49}" type="datetime1">
              <a:rPr lang="en-US" smtClean="0"/>
              <a:t>10-Jan-25</a:t>
            </a:fld>
            <a:endParaRPr lang="en-US"/>
          </a:p>
        </p:txBody>
      </p:sp>
      <p:sp>
        <p:nvSpPr>
          <p:cNvPr id="22" name="Footer Placeholder 21">
            <a:extLst>
              <a:ext uri="{FF2B5EF4-FFF2-40B4-BE49-F238E27FC236}">
                <a16:creationId xmlns:a16="http://schemas.microsoft.com/office/drawing/2014/main" id="{595AA2A6-BF6F-9316-A5B1-89BAB1712C16}"/>
              </a:ext>
            </a:extLst>
          </p:cNvPr>
          <p:cNvSpPr>
            <a:spLocks noGrp="1"/>
          </p:cNvSpPr>
          <p:nvPr>
            <p:ph type="ftr" sz="quarter" idx="18"/>
          </p:nvPr>
        </p:nvSpPr>
        <p:spPr/>
        <p:txBody>
          <a:bodyPr/>
          <a:lstStyle/>
          <a:p>
            <a:r>
              <a:rPr lang="en-US"/>
              <a:t>DDoS Botnet Testing Tool</a:t>
            </a:r>
            <a:endParaRPr lang="en-US" dirty="0"/>
          </a:p>
        </p:txBody>
      </p:sp>
      <p:sp>
        <p:nvSpPr>
          <p:cNvPr id="23" name="Slide Number Placeholder 22">
            <a:extLst>
              <a:ext uri="{FF2B5EF4-FFF2-40B4-BE49-F238E27FC236}">
                <a16:creationId xmlns:a16="http://schemas.microsoft.com/office/drawing/2014/main" id="{9B9A9263-030F-DA08-BF4F-893B32C6DD2B}"/>
              </a:ext>
            </a:extLst>
          </p:cNvPr>
          <p:cNvSpPr>
            <a:spLocks noGrp="1"/>
          </p:cNvSpPr>
          <p:nvPr>
            <p:ph type="sldNum" sz="quarter" idx="19"/>
          </p:nvPr>
        </p:nvSpPr>
        <p:spPr/>
        <p:txBody>
          <a:bodyPr/>
          <a:lstStyle/>
          <a:p>
            <a:fld id="{CD3B526D-FFAB-46B8-87C3-C0CE67742AC8}" type="slidenum">
              <a:rPr lang="en-US" smtClean="0"/>
              <a:t>22</a:t>
            </a:fld>
            <a:endParaRPr lang="en-US"/>
          </a:p>
        </p:txBody>
      </p:sp>
    </p:spTree>
    <p:extLst>
      <p:ext uri="{BB962C8B-B14F-4D97-AF65-F5344CB8AC3E}">
        <p14:creationId xmlns:p14="http://schemas.microsoft.com/office/powerpoint/2010/main" val="223619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CC04-9A8C-0048-2B0A-96CBE3CCA7DA}"/>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040EE650-1478-EEE4-4131-FCB083507B2D}"/>
              </a:ext>
            </a:extLst>
          </p:cNvPr>
          <p:cNvSpPr>
            <a:spLocks noGrp="1"/>
          </p:cNvSpPr>
          <p:nvPr>
            <p:ph type="title"/>
          </p:nvPr>
        </p:nvSpPr>
        <p:spPr>
          <a:xfrm>
            <a:off x="838200" y="186175"/>
            <a:ext cx="10515600" cy="1325563"/>
          </a:xfrm>
        </p:spPr>
        <p:txBody>
          <a:bodyPr/>
          <a:lstStyle/>
          <a:p>
            <a:r>
              <a:rPr lang="pt-PT"/>
              <a:t>C2 Server / operator</a:t>
            </a:r>
            <a:endParaRPr lang="en-US" dirty="0"/>
          </a:p>
        </p:txBody>
      </p:sp>
      <p:pic>
        <p:nvPicPr>
          <p:cNvPr id="4" name="c2-server_operator">
            <a:hlinkClick r:id="" action="ppaction://media"/>
            <a:extLst>
              <a:ext uri="{FF2B5EF4-FFF2-40B4-BE49-F238E27FC236}">
                <a16:creationId xmlns:a16="http://schemas.microsoft.com/office/drawing/2014/main" id="{7CBC9034-82E3-0ABC-303D-E84999CDB9EE}"/>
              </a:ext>
            </a:extLst>
          </p:cNvPr>
          <p:cNvPicPr>
            <a:picLocks noGrp="1" noChangeAspect="1"/>
          </p:cNvPicPr>
          <p:nvPr>
            <p:ph sz="quarter" idx="16"/>
            <a:videoFile r:link="rId2"/>
            <p:extLst>
              <p:ext uri="{DAA4B4D4-6D71-4841-9C94-3DE7FCFB9230}">
                <p14:media xmlns:p14="http://schemas.microsoft.com/office/powerpoint/2010/main" r:embed="rId1"/>
              </p:ext>
            </p:extLst>
          </p:nvPr>
        </p:nvPicPr>
        <p:blipFill>
          <a:blip r:embed="rId5"/>
          <a:stretch>
            <a:fillRect/>
          </a:stretch>
        </p:blipFill>
        <p:spPr>
          <a:xfrm>
            <a:off x="1306512" y="1037871"/>
            <a:ext cx="9578976" cy="5388753"/>
          </a:xfrm>
        </p:spPr>
      </p:pic>
      <p:sp>
        <p:nvSpPr>
          <p:cNvPr id="17" name="Date Placeholder 16">
            <a:extLst>
              <a:ext uri="{FF2B5EF4-FFF2-40B4-BE49-F238E27FC236}">
                <a16:creationId xmlns:a16="http://schemas.microsoft.com/office/drawing/2014/main" id="{3B1D3DD7-9777-3436-3AC2-4B46A76BDD0D}"/>
              </a:ext>
            </a:extLst>
          </p:cNvPr>
          <p:cNvSpPr>
            <a:spLocks noGrp="1"/>
          </p:cNvSpPr>
          <p:nvPr>
            <p:ph type="dt" sz="half" idx="17"/>
          </p:nvPr>
        </p:nvSpPr>
        <p:spPr/>
        <p:txBody>
          <a:bodyPr/>
          <a:lstStyle/>
          <a:p>
            <a:fld id="{77E2A85C-E370-441F-A91D-EEC9D5AE808A}" type="datetime1">
              <a:rPr lang="en-US" smtClean="0"/>
              <a:t>10-Jan-25</a:t>
            </a:fld>
            <a:endParaRPr lang="en-US"/>
          </a:p>
        </p:txBody>
      </p:sp>
      <p:sp>
        <p:nvSpPr>
          <p:cNvPr id="18" name="Footer Placeholder 17">
            <a:extLst>
              <a:ext uri="{FF2B5EF4-FFF2-40B4-BE49-F238E27FC236}">
                <a16:creationId xmlns:a16="http://schemas.microsoft.com/office/drawing/2014/main" id="{99EEB510-4CDC-97C7-66A8-BF960AABC3DD}"/>
              </a:ext>
            </a:extLst>
          </p:cNvPr>
          <p:cNvSpPr>
            <a:spLocks noGrp="1"/>
          </p:cNvSpPr>
          <p:nvPr>
            <p:ph type="ftr" sz="quarter" idx="18"/>
          </p:nvPr>
        </p:nvSpPr>
        <p:spPr/>
        <p:txBody>
          <a:bodyPr/>
          <a:lstStyle/>
          <a:p>
            <a:r>
              <a:rPr lang="en-US"/>
              <a:t>DDoS Botnet Testing Tool</a:t>
            </a:r>
            <a:endParaRPr lang="en-US" dirty="0"/>
          </a:p>
        </p:txBody>
      </p:sp>
      <p:sp>
        <p:nvSpPr>
          <p:cNvPr id="19" name="Slide Number Placeholder 18">
            <a:extLst>
              <a:ext uri="{FF2B5EF4-FFF2-40B4-BE49-F238E27FC236}">
                <a16:creationId xmlns:a16="http://schemas.microsoft.com/office/drawing/2014/main" id="{B23B5DB2-680B-0807-9F44-641121CE0E43}"/>
              </a:ext>
            </a:extLst>
          </p:cNvPr>
          <p:cNvSpPr>
            <a:spLocks noGrp="1"/>
          </p:cNvSpPr>
          <p:nvPr>
            <p:ph type="sldNum" sz="quarter" idx="19"/>
          </p:nvPr>
        </p:nvSpPr>
        <p:spPr/>
        <p:txBody>
          <a:bodyPr/>
          <a:lstStyle/>
          <a:p>
            <a:fld id="{CD3B526D-FFAB-46B8-87C3-C0CE67742AC8}" type="slidenum">
              <a:rPr lang="en-US" smtClean="0"/>
              <a:t>23</a:t>
            </a:fld>
            <a:endParaRPr lang="en-US"/>
          </a:p>
        </p:txBody>
      </p:sp>
    </p:spTree>
    <p:extLst>
      <p:ext uri="{BB962C8B-B14F-4D97-AF65-F5344CB8AC3E}">
        <p14:creationId xmlns:p14="http://schemas.microsoft.com/office/powerpoint/2010/main" val="39195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4A18-F8EE-51EB-A62F-080E6797404C}"/>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14247372-47C5-A48A-1EB9-C004DCEDC076}"/>
              </a:ext>
            </a:extLst>
          </p:cNvPr>
          <p:cNvSpPr>
            <a:spLocks noGrp="1"/>
          </p:cNvSpPr>
          <p:nvPr>
            <p:ph type="title"/>
          </p:nvPr>
        </p:nvSpPr>
        <p:spPr/>
        <p:txBody>
          <a:bodyPr/>
          <a:lstStyle/>
          <a:p>
            <a:r>
              <a:rPr lang="pt-PT"/>
              <a:t>Bot Device</a:t>
            </a:r>
            <a:endParaRPr lang="en-US" dirty="0"/>
          </a:p>
        </p:txBody>
      </p:sp>
      <p:sp>
        <p:nvSpPr>
          <p:cNvPr id="6" name="Text Placeholder 5">
            <a:extLst>
              <a:ext uri="{FF2B5EF4-FFF2-40B4-BE49-F238E27FC236}">
                <a16:creationId xmlns:a16="http://schemas.microsoft.com/office/drawing/2014/main" id="{12390C1B-9095-D99D-C2E5-D23702C71DA4}"/>
              </a:ext>
            </a:extLst>
          </p:cNvPr>
          <p:cNvSpPr>
            <a:spLocks noGrp="1"/>
          </p:cNvSpPr>
          <p:nvPr>
            <p:ph type="body" idx="1"/>
          </p:nvPr>
        </p:nvSpPr>
        <p:spPr>
          <a:xfrm>
            <a:off x="1943100" y="2258542"/>
            <a:ext cx="3924300" cy="823912"/>
          </a:xfrm>
        </p:spPr>
        <p:txBody>
          <a:bodyPr/>
          <a:lstStyle/>
          <a:p>
            <a:r>
              <a:rPr lang="pt-PT"/>
              <a:t>Receiving Command from C2</a:t>
            </a:r>
            <a:endParaRPr lang="en-US" dirty="0"/>
          </a:p>
        </p:txBody>
      </p:sp>
      <p:pic>
        <p:nvPicPr>
          <p:cNvPr id="5" name="Content Placeholder 4">
            <a:extLst>
              <a:ext uri="{FF2B5EF4-FFF2-40B4-BE49-F238E27FC236}">
                <a16:creationId xmlns:a16="http://schemas.microsoft.com/office/drawing/2014/main" id="{B1330DA6-71CB-9BF9-4C77-E23235C64F7E}"/>
              </a:ext>
            </a:extLst>
          </p:cNvPr>
          <p:cNvPicPr>
            <a:picLocks noGrp="1" noChangeAspect="1"/>
          </p:cNvPicPr>
          <p:nvPr>
            <p:ph sz="half" idx="2"/>
          </p:nvPr>
        </p:nvPicPr>
        <p:blipFill>
          <a:blip r:embed="rId2"/>
          <a:stretch>
            <a:fillRect/>
          </a:stretch>
        </p:blipFill>
        <p:spPr>
          <a:xfrm>
            <a:off x="1949173" y="5020842"/>
            <a:ext cx="9119082" cy="775920"/>
          </a:xfrm>
        </p:spPr>
      </p:pic>
      <p:sp>
        <p:nvSpPr>
          <p:cNvPr id="7" name="Text Placeholder 6">
            <a:extLst>
              <a:ext uri="{FF2B5EF4-FFF2-40B4-BE49-F238E27FC236}">
                <a16:creationId xmlns:a16="http://schemas.microsoft.com/office/drawing/2014/main" id="{021FA574-12F5-F4E6-8901-33AC119C832B}"/>
              </a:ext>
            </a:extLst>
          </p:cNvPr>
          <p:cNvSpPr>
            <a:spLocks noGrp="1"/>
          </p:cNvSpPr>
          <p:nvPr>
            <p:ph type="body" sz="quarter" idx="3"/>
          </p:nvPr>
        </p:nvSpPr>
        <p:spPr>
          <a:xfrm>
            <a:off x="1923773" y="4068239"/>
            <a:ext cx="3943627" cy="823912"/>
          </a:xfrm>
        </p:spPr>
        <p:txBody>
          <a:bodyPr/>
          <a:lstStyle/>
          <a:p>
            <a:r>
              <a:rPr lang="pt-PT"/>
              <a:t>Sending Report to C2</a:t>
            </a:r>
            <a:endParaRPr lang="en-US" dirty="0"/>
          </a:p>
        </p:txBody>
      </p:sp>
      <p:pic>
        <p:nvPicPr>
          <p:cNvPr id="3" name="Picture 2">
            <a:extLst>
              <a:ext uri="{FF2B5EF4-FFF2-40B4-BE49-F238E27FC236}">
                <a16:creationId xmlns:a16="http://schemas.microsoft.com/office/drawing/2014/main" id="{8EE5B236-46D9-7DB4-7D10-CADE0F7AE81E}"/>
              </a:ext>
            </a:extLst>
          </p:cNvPr>
          <p:cNvPicPr>
            <a:picLocks noChangeAspect="1"/>
          </p:cNvPicPr>
          <p:nvPr/>
        </p:nvPicPr>
        <p:blipFill>
          <a:blip r:embed="rId3"/>
          <a:stretch>
            <a:fillRect/>
          </a:stretch>
        </p:blipFill>
        <p:spPr>
          <a:xfrm>
            <a:off x="1968500" y="3198635"/>
            <a:ext cx="4057373" cy="957492"/>
          </a:xfrm>
          <a:prstGeom prst="rect">
            <a:avLst/>
          </a:prstGeom>
        </p:spPr>
      </p:pic>
      <p:sp>
        <p:nvSpPr>
          <p:cNvPr id="28" name="Date Placeholder 27">
            <a:extLst>
              <a:ext uri="{FF2B5EF4-FFF2-40B4-BE49-F238E27FC236}">
                <a16:creationId xmlns:a16="http://schemas.microsoft.com/office/drawing/2014/main" id="{7B7DA4CE-22F7-C932-D173-A80DE9D16D14}"/>
              </a:ext>
            </a:extLst>
          </p:cNvPr>
          <p:cNvSpPr>
            <a:spLocks noGrp="1"/>
          </p:cNvSpPr>
          <p:nvPr>
            <p:ph type="dt" sz="half" idx="10"/>
          </p:nvPr>
        </p:nvSpPr>
        <p:spPr/>
        <p:txBody>
          <a:bodyPr/>
          <a:lstStyle/>
          <a:p>
            <a:fld id="{CC7B36B3-EFE7-4B60-90A1-F3BEFF0A1E4D}" type="datetime1">
              <a:rPr lang="en-US" smtClean="0"/>
              <a:t>10-Jan-25</a:t>
            </a:fld>
            <a:endParaRPr lang="en-US"/>
          </a:p>
        </p:txBody>
      </p:sp>
      <p:sp>
        <p:nvSpPr>
          <p:cNvPr id="29" name="Footer Placeholder 28">
            <a:extLst>
              <a:ext uri="{FF2B5EF4-FFF2-40B4-BE49-F238E27FC236}">
                <a16:creationId xmlns:a16="http://schemas.microsoft.com/office/drawing/2014/main" id="{C2225B9C-866C-A581-4987-200A58B629A3}"/>
              </a:ext>
            </a:extLst>
          </p:cNvPr>
          <p:cNvSpPr>
            <a:spLocks noGrp="1"/>
          </p:cNvSpPr>
          <p:nvPr>
            <p:ph type="ftr" sz="quarter" idx="11"/>
          </p:nvPr>
        </p:nvSpPr>
        <p:spPr/>
        <p:txBody>
          <a:bodyPr/>
          <a:lstStyle/>
          <a:p>
            <a:r>
              <a:rPr lang="en-US"/>
              <a:t>DDoS Botnet Testing Tool</a:t>
            </a:r>
            <a:endParaRPr lang="en-US" dirty="0"/>
          </a:p>
        </p:txBody>
      </p:sp>
      <p:sp>
        <p:nvSpPr>
          <p:cNvPr id="30" name="Slide Number Placeholder 29">
            <a:extLst>
              <a:ext uri="{FF2B5EF4-FFF2-40B4-BE49-F238E27FC236}">
                <a16:creationId xmlns:a16="http://schemas.microsoft.com/office/drawing/2014/main" id="{24AA45D4-6FEB-8D80-96B6-F0AF845DBEAA}"/>
              </a:ext>
            </a:extLst>
          </p:cNvPr>
          <p:cNvSpPr>
            <a:spLocks noGrp="1"/>
          </p:cNvSpPr>
          <p:nvPr>
            <p:ph type="sldNum" sz="quarter" idx="12"/>
          </p:nvPr>
        </p:nvSpPr>
        <p:spPr/>
        <p:txBody>
          <a:bodyPr/>
          <a:lstStyle/>
          <a:p>
            <a:fld id="{CD3B526D-FFAB-46B8-87C3-C0CE67742AC8}" type="slidenum">
              <a:rPr lang="en-US" smtClean="0"/>
              <a:t>24</a:t>
            </a:fld>
            <a:endParaRPr lang="en-US"/>
          </a:p>
        </p:txBody>
      </p:sp>
    </p:spTree>
    <p:extLst>
      <p:ext uri="{BB962C8B-B14F-4D97-AF65-F5344CB8AC3E}">
        <p14:creationId xmlns:p14="http://schemas.microsoft.com/office/powerpoint/2010/main" val="2226003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B868-5E32-E530-8014-74E558B5935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9057ADE3-457C-338E-961F-E384DA8FF9A0}"/>
              </a:ext>
            </a:extLst>
          </p:cNvPr>
          <p:cNvSpPr>
            <a:spLocks noGrp="1"/>
          </p:cNvSpPr>
          <p:nvPr>
            <p:ph type="title"/>
          </p:nvPr>
        </p:nvSpPr>
        <p:spPr/>
        <p:txBody>
          <a:bodyPr/>
          <a:lstStyle/>
          <a:p>
            <a:r>
              <a:rPr lang="pt-PT"/>
              <a:t>Environment SEtup</a:t>
            </a:r>
            <a:endParaRPr lang="en-US" dirty="0"/>
          </a:p>
        </p:txBody>
      </p:sp>
      <p:sp>
        <p:nvSpPr>
          <p:cNvPr id="17" name="Text Placeholder 16">
            <a:extLst>
              <a:ext uri="{FF2B5EF4-FFF2-40B4-BE49-F238E27FC236}">
                <a16:creationId xmlns:a16="http://schemas.microsoft.com/office/drawing/2014/main" id="{C71B201A-0D42-C9DA-C5BE-24164F841819}"/>
              </a:ext>
            </a:extLst>
          </p:cNvPr>
          <p:cNvSpPr>
            <a:spLocks noGrp="1"/>
          </p:cNvSpPr>
          <p:nvPr>
            <p:ph type="body" sz="quarter" idx="13"/>
          </p:nvPr>
        </p:nvSpPr>
        <p:spPr/>
        <p:txBody>
          <a:bodyPr>
            <a:normAutofit lnSpcReduction="10000"/>
          </a:bodyPr>
          <a:lstStyle/>
          <a:p>
            <a:r>
              <a:rPr lang="pt-PT"/>
              <a:t>Left-most Laptop</a:t>
            </a:r>
            <a:endParaRPr lang="en-US" dirty="0"/>
          </a:p>
        </p:txBody>
      </p:sp>
      <p:sp>
        <p:nvSpPr>
          <p:cNvPr id="18" name="Text Placeholder 17">
            <a:extLst>
              <a:ext uri="{FF2B5EF4-FFF2-40B4-BE49-F238E27FC236}">
                <a16:creationId xmlns:a16="http://schemas.microsoft.com/office/drawing/2014/main" id="{88C64721-54C3-6900-9975-04515F40BF71}"/>
              </a:ext>
            </a:extLst>
          </p:cNvPr>
          <p:cNvSpPr>
            <a:spLocks noGrp="1"/>
          </p:cNvSpPr>
          <p:nvPr>
            <p:ph type="body" sz="quarter" idx="15"/>
          </p:nvPr>
        </p:nvSpPr>
        <p:spPr/>
        <p:txBody>
          <a:bodyPr/>
          <a:lstStyle/>
          <a:p>
            <a:r>
              <a:rPr lang="pt-PT"/>
              <a:t>C2 server / Target</a:t>
            </a:r>
            <a:endParaRPr lang="en-US" dirty="0"/>
          </a:p>
        </p:txBody>
      </p:sp>
      <p:sp>
        <p:nvSpPr>
          <p:cNvPr id="19" name="Text Placeholder 18">
            <a:extLst>
              <a:ext uri="{FF2B5EF4-FFF2-40B4-BE49-F238E27FC236}">
                <a16:creationId xmlns:a16="http://schemas.microsoft.com/office/drawing/2014/main" id="{4E765B4D-4F67-9709-1217-328CB63441FA}"/>
              </a:ext>
            </a:extLst>
          </p:cNvPr>
          <p:cNvSpPr>
            <a:spLocks noGrp="1"/>
          </p:cNvSpPr>
          <p:nvPr>
            <p:ph type="body" sz="quarter" idx="23"/>
          </p:nvPr>
        </p:nvSpPr>
        <p:spPr/>
        <p:txBody>
          <a:bodyPr>
            <a:normAutofit lnSpcReduction="10000"/>
          </a:bodyPr>
          <a:lstStyle/>
          <a:p>
            <a:r>
              <a:rPr lang="pt-PT"/>
              <a:t>Middle Laptop</a:t>
            </a:r>
            <a:endParaRPr lang="en-US" dirty="0"/>
          </a:p>
        </p:txBody>
      </p:sp>
      <p:sp>
        <p:nvSpPr>
          <p:cNvPr id="20" name="Text Placeholder 19">
            <a:extLst>
              <a:ext uri="{FF2B5EF4-FFF2-40B4-BE49-F238E27FC236}">
                <a16:creationId xmlns:a16="http://schemas.microsoft.com/office/drawing/2014/main" id="{EC4A63D1-235B-AF98-9E76-B19DEBF938FD}"/>
              </a:ext>
            </a:extLst>
          </p:cNvPr>
          <p:cNvSpPr>
            <a:spLocks noGrp="1"/>
          </p:cNvSpPr>
          <p:nvPr>
            <p:ph type="body" sz="quarter" idx="24"/>
          </p:nvPr>
        </p:nvSpPr>
        <p:spPr/>
        <p:txBody>
          <a:bodyPr/>
          <a:lstStyle/>
          <a:p>
            <a:r>
              <a:rPr lang="pt-PT"/>
              <a:t>Bot A</a:t>
            </a:r>
            <a:endParaRPr lang="en-US" dirty="0"/>
          </a:p>
        </p:txBody>
      </p:sp>
      <p:sp>
        <p:nvSpPr>
          <p:cNvPr id="21" name="Text Placeholder 20">
            <a:extLst>
              <a:ext uri="{FF2B5EF4-FFF2-40B4-BE49-F238E27FC236}">
                <a16:creationId xmlns:a16="http://schemas.microsoft.com/office/drawing/2014/main" id="{60BA7CB7-C25B-66D7-4B72-B21440043DFE}"/>
              </a:ext>
            </a:extLst>
          </p:cNvPr>
          <p:cNvSpPr>
            <a:spLocks noGrp="1"/>
          </p:cNvSpPr>
          <p:nvPr>
            <p:ph type="body" sz="quarter" idx="25"/>
          </p:nvPr>
        </p:nvSpPr>
        <p:spPr/>
        <p:txBody>
          <a:bodyPr>
            <a:normAutofit lnSpcReduction="10000"/>
          </a:bodyPr>
          <a:lstStyle/>
          <a:p>
            <a:r>
              <a:rPr lang="pt-PT"/>
              <a:t>Right-most Laptop</a:t>
            </a:r>
            <a:endParaRPr lang="en-US" dirty="0"/>
          </a:p>
        </p:txBody>
      </p:sp>
      <p:sp>
        <p:nvSpPr>
          <p:cNvPr id="22" name="Text Placeholder 21">
            <a:extLst>
              <a:ext uri="{FF2B5EF4-FFF2-40B4-BE49-F238E27FC236}">
                <a16:creationId xmlns:a16="http://schemas.microsoft.com/office/drawing/2014/main" id="{4700C173-6E73-FFB6-06B0-A9B7525C9ABF}"/>
              </a:ext>
            </a:extLst>
          </p:cNvPr>
          <p:cNvSpPr>
            <a:spLocks noGrp="1"/>
          </p:cNvSpPr>
          <p:nvPr>
            <p:ph type="body" sz="quarter" idx="26"/>
          </p:nvPr>
        </p:nvSpPr>
        <p:spPr/>
        <p:txBody>
          <a:bodyPr/>
          <a:lstStyle/>
          <a:p>
            <a:r>
              <a:rPr lang="pt-PT"/>
              <a:t>Bot B</a:t>
            </a:r>
            <a:endParaRPr lang="en-US" dirty="0"/>
          </a:p>
        </p:txBody>
      </p:sp>
      <p:pic>
        <p:nvPicPr>
          <p:cNvPr id="24" name="Picture 23" descr="A group of laptops and a computer monitor&#10;&#10;Description automatically generated">
            <a:extLst>
              <a:ext uri="{FF2B5EF4-FFF2-40B4-BE49-F238E27FC236}">
                <a16:creationId xmlns:a16="http://schemas.microsoft.com/office/drawing/2014/main" id="{4F99D968-6F8E-1D1A-4FFB-0B023EE60475}"/>
              </a:ext>
            </a:extLst>
          </p:cNvPr>
          <p:cNvPicPr>
            <a:picLocks noChangeAspect="1"/>
          </p:cNvPicPr>
          <p:nvPr/>
        </p:nvPicPr>
        <p:blipFill>
          <a:blip r:embed="rId3"/>
          <a:stretch>
            <a:fillRect/>
          </a:stretch>
        </p:blipFill>
        <p:spPr>
          <a:xfrm>
            <a:off x="82550" y="2382461"/>
            <a:ext cx="5747060" cy="3258583"/>
          </a:xfrm>
          <a:prstGeom prst="rect">
            <a:avLst/>
          </a:prstGeom>
        </p:spPr>
      </p:pic>
      <p:sp>
        <p:nvSpPr>
          <p:cNvPr id="39" name="Date Placeholder 38">
            <a:extLst>
              <a:ext uri="{FF2B5EF4-FFF2-40B4-BE49-F238E27FC236}">
                <a16:creationId xmlns:a16="http://schemas.microsoft.com/office/drawing/2014/main" id="{1799E209-F79E-79BE-6372-89C176E78904}"/>
              </a:ext>
            </a:extLst>
          </p:cNvPr>
          <p:cNvSpPr>
            <a:spLocks noGrp="1"/>
          </p:cNvSpPr>
          <p:nvPr>
            <p:ph type="dt" sz="half" idx="27"/>
          </p:nvPr>
        </p:nvSpPr>
        <p:spPr/>
        <p:txBody>
          <a:bodyPr/>
          <a:lstStyle/>
          <a:p>
            <a:fld id="{DB093E4B-01FA-4DF6-97A1-C28565F65D66}" type="datetime1">
              <a:rPr lang="en-US" smtClean="0"/>
              <a:t>10-Jan-25</a:t>
            </a:fld>
            <a:endParaRPr lang="en-US"/>
          </a:p>
        </p:txBody>
      </p:sp>
      <p:sp>
        <p:nvSpPr>
          <p:cNvPr id="40" name="Footer Placeholder 39">
            <a:extLst>
              <a:ext uri="{FF2B5EF4-FFF2-40B4-BE49-F238E27FC236}">
                <a16:creationId xmlns:a16="http://schemas.microsoft.com/office/drawing/2014/main" id="{EADD6E5D-ACF1-4783-EFBC-91F745CB4A84}"/>
              </a:ext>
            </a:extLst>
          </p:cNvPr>
          <p:cNvSpPr>
            <a:spLocks noGrp="1"/>
          </p:cNvSpPr>
          <p:nvPr>
            <p:ph type="ftr" sz="quarter" idx="28"/>
          </p:nvPr>
        </p:nvSpPr>
        <p:spPr/>
        <p:txBody>
          <a:bodyPr/>
          <a:lstStyle/>
          <a:p>
            <a:r>
              <a:rPr lang="en-US"/>
              <a:t>DDoS Botnet Testing Tool</a:t>
            </a:r>
            <a:endParaRPr lang="en-US" dirty="0"/>
          </a:p>
        </p:txBody>
      </p:sp>
      <p:sp>
        <p:nvSpPr>
          <p:cNvPr id="41" name="Slide Number Placeholder 40">
            <a:extLst>
              <a:ext uri="{FF2B5EF4-FFF2-40B4-BE49-F238E27FC236}">
                <a16:creationId xmlns:a16="http://schemas.microsoft.com/office/drawing/2014/main" id="{B2C2737B-F9DC-9F1A-1FCB-39126E1BDA94}"/>
              </a:ext>
            </a:extLst>
          </p:cNvPr>
          <p:cNvSpPr>
            <a:spLocks noGrp="1"/>
          </p:cNvSpPr>
          <p:nvPr>
            <p:ph type="sldNum" sz="quarter" idx="29"/>
          </p:nvPr>
        </p:nvSpPr>
        <p:spPr/>
        <p:txBody>
          <a:bodyPr/>
          <a:lstStyle/>
          <a:p>
            <a:fld id="{CD3B526D-FFAB-46B8-87C3-C0CE67742AC8}" type="slidenum">
              <a:rPr lang="en-US" smtClean="0"/>
              <a:t>25</a:t>
            </a:fld>
            <a:endParaRPr lang="en-US"/>
          </a:p>
        </p:txBody>
      </p:sp>
    </p:spTree>
    <p:extLst>
      <p:ext uri="{BB962C8B-B14F-4D97-AF65-F5344CB8AC3E}">
        <p14:creationId xmlns:p14="http://schemas.microsoft.com/office/powerpoint/2010/main" val="96548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6290F14-0070-8291-4700-7214327B583B}"/>
              </a:ext>
            </a:extLst>
          </p:cNvPr>
          <p:cNvSpPr>
            <a:spLocks noGrp="1"/>
          </p:cNvSpPr>
          <p:nvPr>
            <p:ph type="title"/>
          </p:nvPr>
        </p:nvSpPr>
        <p:spPr>
          <a:xfrm>
            <a:off x="2932112" y="454224"/>
            <a:ext cx="8421688" cy="1325563"/>
          </a:xfrm>
        </p:spPr>
        <p:txBody>
          <a:bodyPr/>
          <a:lstStyle/>
          <a:p>
            <a:r>
              <a:rPr lang="pt-PT"/>
              <a:t>Data analysis</a:t>
            </a:r>
            <a:endParaRPr lang="en-US" dirty="0"/>
          </a:p>
        </p:txBody>
      </p:sp>
      <p:sp>
        <p:nvSpPr>
          <p:cNvPr id="13" name="Text Placeholder 12">
            <a:extLst>
              <a:ext uri="{FF2B5EF4-FFF2-40B4-BE49-F238E27FC236}">
                <a16:creationId xmlns:a16="http://schemas.microsoft.com/office/drawing/2014/main" id="{D1AC0D57-291E-20FF-D823-F94A2F2B0E1B}"/>
              </a:ext>
            </a:extLst>
          </p:cNvPr>
          <p:cNvSpPr>
            <a:spLocks noGrp="1"/>
          </p:cNvSpPr>
          <p:nvPr>
            <p:ph type="body" idx="1"/>
          </p:nvPr>
        </p:nvSpPr>
        <p:spPr>
          <a:xfrm>
            <a:off x="3771623" y="2816211"/>
            <a:ext cx="3924300" cy="823912"/>
          </a:xfrm>
        </p:spPr>
        <p:txBody>
          <a:bodyPr/>
          <a:lstStyle/>
          <a:p>
            <a:r>
              <a:rPr lang="pt-PT"/>
              <a:t>1 Bot Data Analysis</a:t>
            </a:r>
            <a:endParaRPr lang="en-US" dirty="0"/>
          </a:p>
        </p:txBody>
      </p:sp>
      <p:graphicFrame>
        <p:nvGraphicFramePr>
          <p:cNvPr id="20" name="Content Placeholder 19">
            <a:extLst>
              <a:ext uri="{FF2B5EF4-FFF2-40B4-BE49-F238E27FC236}">
                <a16:creationId xmlns:a16="http://schemas.microsoft.com/office/drawing/2014/main" id="{32138BFC-AE27-74CE-DF95-CBB6496D9A91}"/>
              </a:ext>
            </a:extLst>
          </p:cNvPr>
          <p:cNvGraphicFramePr>
            <a:graphicFrameLocks noGrp="1"/>
          </p:cNvGraphicFramePr>
          <p:nvPr>
            <p:ph sz="half" idx="2"/>
            <p:extLst>
              <p:ext uri="{D42A27DB-BD31-4B8C-83A1-F6EECF244321}">
                <p14:modId xmlns:p14="http://schemas.microsoft.com/office/powerpoint/2010/main" val="3434182150"/>
              </p:ext>
            </p:extLst>
          </p:nvPr>
        </p:nvGraphicFramePr>
        <p:xfrm>
          <a:off x="3093987" y="3827631"/>
          <a:ext cx="3924300" cy="1112520"/>
        </p:xfrm>
        <a:graphic>
          <a:graphicData uri="http://schemas.openxmlformats.org/drawingml/2006/table">
            <a:tbl>
              <a:tblPr firstRow="1" firstCol="1" bandRow="1">
                <a:tableStyleId>{D7AC3CCA-C797-4891-BE02-D94E43425B78}</a:tableStyleId>
              </a:tblPr>
              <a:tblGrid>
                <a:gridCol w="654050">
                  <a:extLst>
                    <a:ext uri="{9D8B030D-6E8A-4147-A177-3AD203B41FA5}">
                      <a16:colId xmlns:a16="http://schemas.microsoft.com/office/drawing/2014/main" val="2783834660"/>
                    </a:ext>
                  </a:extLst>
                </a:gridCol>
                <a:gridCol w="654050">
                  <a:extLst>
                    <a:ext uri="{9D8B030D-6E8A-4147-A177-3AD203B41FA5}">
                      <a16:colId xmlns:a16="http://schemas.microsoft.com/office/drawing/2014/main" val="3898867724"/>
                    </a:ext>
                  </a:extLst>
                </a:gridCol>
                <a:gridCol w="654050">
                  <a:extLst>
                    <a:ext uri="{9D8B030D-6E8A-4147-A177-3AD203B41FA5}">
                      <a16:colId xmlns:a16="http://schemas.microsoft.com/office/drawing/2014/main" val="3890854496"/>
                    </a:ext>
                  </a:extLst>
                </a:gridCol>
                <a:gridCol w="654050">
                  <a:extLst>
                    <a:ext uri="{9D8B030D-6E8A-4147-A177-3AD203B41FA5}">
                      <a16:colId xmlns:a16="http://schemas.microsoft.com/office/drawing/2014/main" val="2361863114"/>
                    </a:ext>
                  </a:extLst>
                </a:gridCol>
                <a:gridCol w="654050">
                  <a:extLst>
                    <a:ext uri="{9D8B030D-6E8A-4147-A177-3AD203B41FA5}">
                      <a16:colId xmlns:a16="http://schemas.microsoft.com/office/drawing/2014/main" val="3176238745"/>
                    </a:ext>
                  </a:extLst>
                </a:gridCol>
                <a:gridCol w="654050">
                  <a:extLst>
                    <a:ext uri="{9D8B030D-6E8A-4147-A177-3AD203B41FA5}">
                      <a16:colId xmlns:a16="http://schemas.microsoft.com/office/drawing/2014/main" val="1075732370"/>
                    </a:ext>
                  </a:extLst>
                </a:gridCol>
              </a:tblGrid>
              <a:tr h="370840">
                <a:tc>
                  <a:txBody>
                    <a:bodyPr/>
                    <a:lstStyle/>
                    <a:p>
                      <a:endParaRPr lang="en-US" sz="1500" i="1" dirty="0"/>
                    </a:p>
                  </a:txBody>
                  <a:tcPr/>
                </a:tc>
                <a:tc>
                  <a:txBody>
                    <a:bodyPr/>
                    <a:lstStyle/>
                    <a:p>
                      <a:r>
                        <a:rPr lang="pt-PT" sz="1500" dirty="0"/>
                        <a:t>H_P</a:t>
                      </a:r>
                      <a:endParaRPr lang="en-US" sz="1500" dirty="0"/>
                    </a:p>
                  </a:txBody>
                  <a:tcPr/>
                </a:tc>
                <a:tc>
                  <a:txBody>
                    <a:bodyPr/>
                    <a:lstStyle/>
                    <a:p>
                      <a:r>
                        <a:rPr lang="pt-PT" sz="1500" dirty="0"/>
                        <a:t>H_S</a:t>
                      </a:r>
                      <a:endParaRPr lang="en-US" sz="1500" dirty="0"/>
                    </a:p>
                  </a:txBody>
                  <a:tcPr/>
                </a:tc>
                <a:tc>
                  <a:txBody>
                    <a:bodyPr/>
                    <a:lstStyle/>
                    <a:p>
                      <a:r>
                        <a:rPr lang="pt-PT" sz="1500"/>
                        <a:t>T_F</a:t>
                      </a:r>
                      <a:endParaRPr lang="en-US" sz="1500" dirty="0"/>
                    </a:p>
                  </a:txBody>
                  <a:tcPr/>
                </a:tc>
                <a:tc>
                  <a:txBody>
                    <a:bodyPr/>
                    <a:lstStyle/>
                    <a:p>
                      <a:r>
                        <a:rPr lang="pt-PT" sz="1500" dirty="0"/>
                        <a:t>U_F</a:t>
                      </a:r>
                      <a:endParaRPr lang="en-US" sz="1500" dirty="0"/>
                    </a:p>
                  </a:txBody>
                  <a:tcPr/>
                </a:tc>
                <a:tc>
                  <a:txBody>
                    <a:bodyPr/>
                    <a:lstStyle/>
                    <a:p>
                      <a:r>
                        <a:rPr lang="pt-PT" sz="1500" dirty="0"/>
                        <a:t>S_R</a:t>
                      </a:r>
                      <a:endParaRPr lang="en-US" sz="1500" dirty="0"/>
                    </a:p>
                  </a:txBody>
                  <a:tcPr/>
                </a:tc>
                <a:extLst>
                  <a:ext uri="{0D108BD9-81ED-4DB2-BD59-A6C34878D82A}">
                    <a16:rowId xmlns:a16="http://schemas.microsoft.com/office/drawing/2014/main" val="2493375793"/>
                  </a:ext>
                </a:extLst>
              </a:tr>
              <a:tr h="370840">
                <a:tc>
                  <a:txBody>
                    <a:bodyPr/>
                    <a:lstStyle/>
                    <a:p>
                      <a:r>
                        <a:rPr lang="pt-PT" sz="1500" dirty="0"/>
                        <a:t>NET</a:t>
                      </a:r>
                      <a:endParaRPr lang="en-US" sz="1500" dirty="0"/>
                    </a:p>
                  </a:txBody>
                  <a:tcPr/>
                </a:tc>
                <a:tc>
                  <a:txBody>
                    <a:bodyPr/>
                    <a:lstStyle/>
                    <a:p>
                      <a:r>
                        <a:rPr lang="pt-PT" sz="1300" dirty="0"/>
                        <a:t>6MB</a:t>
                      </a:r>
                      <a:endParaRPr lang="en-US" sz="1300" dirty="0"/>
                    </a:p>
                  </a:txBody>
                  <a:tcPr/>
                </a:tc>
                <a:tc>
                  <a:txBody>
                    <a:bodyPr/>
                    <a:lstStyle/>
                    <a:p>
                      <a:r>
                        <a:rPr lang="pt-PT" sz="1300" dirty="0"/>
                        <a:t>7MB</a:t>
                      </a:r>
                      <a:endParaRPr lang="en-US" sz="1300" dirty="0"/>
                    </a:p>
                  </a:txBody>
                  <a:tcPr/>
                </a:tc>
                <a:tc>
                  <a:txBody>
                    <a:bodyPr/>
                    <a:lstStyle/>
                    <a:p>
                      <a:r>
                        <a:rPr lang="pt-PT" sz="1300" dirty="0"/>
                        <a:t>1.3MB</a:t>
                      </a:r>
                      <a:endParaRPr lang="en-US" sz="1300" dirty="0"/>
                    </a:p>
                  </a:txBody>
                  <a:tcPr/>
                </a:tc>
                <a:tc>
                  <a:txBody>
                    <a:bodyPr/>
                    <a:lstStyle/>
                    <a:p>
                      <a:r>
                        <a:rPr lang="pt-PT" sz="1300" dirty="0"/>
                        <a:t>170Kb</a:t>
                      </a:r>
                      <a:endParaRPr lang="en-US" sz="1300" dirty="0"/>
                    </a:p>
                  </a:txBody>
                  <a:tcPr/>
                </a:tc>
                <a:tc>
                  <a:txBody>
                    <a:bodyPr/>
                    <a:lstStyle/>
                    <a:p>
                      <a:r>
                        <a:rPr lang="pt-PT" sz="1300" dirty="0"/>
                        <a:t>20Kb</a:t>
                      </a:r>
                    </a:p>
                  </a:txBody>
                  <a:tcPr/>
                </a:tc>
                <a:extLst>
                  <a:ext uri="{0D108BD9-81ED-4DB2-BD59-A6C34878D82A}">
                    <a16:rowId xmlns:a16="http://schemas.microsoft.com/office/drawing/2014/main" val="1013880872"/>
                  </a:ext>
                </a:extLst>
              </a:tr>
              <a:tr h="370840">
                <a:tc>
                  <a:txBody>
                    <a:bodyPr/>
                    <a:lstStyle/>
                    <a:p>
                      <a:r>
                        <a:rPr lang="pt-PT" sz="1500" dirty="0"/>
                        <a:t>CPU</a:t>
                      </a:r>
                    </a:p>
                  </a:txBody>
                  <a:tcPr/>
                </a:tc>
                <a:tc>
                  <a:txBody>
                    <a:bodyPr/>
                    <a:lstStyle/>
                    <a:p>
                      <a:r>
                        <a:rPr lang="pt-PT" sz="1300" dirty="0"/>
                        <a:t>4%</a:t>
                      </a:r>
                      <a:endParaRPr lang="en-US" sz="1300" dirty="0"/>
                    </a:p>
                  </a:txBody>
                  <a:tcPr/>
                </a:tc>
                <a:tc>
                  <a:txBody>
                    <a:bodyPr/>
                    <a:lstStyle/>
                    <a:p>
                      <a:r>
                        <a:rPr lang="pt-PT" sz="1300" dirty="0"/>
                        <a:t>7.5%</a:t>
                      </a:r>
                      <a:endParaRPr lang="en-US" sz="1300" dirty="0"/>
                    </a:p>
                  </a:txBody>
                  <a:tcPr/>
                </a:tc>
                <a:tc>
                  <a:txBody>
                    <a:bodyPr/>
                    <a:lstStyle/>
                    <a:p>
                      <a:r>
                        <a:rPr lang="pt-PT" sz="1300" dirty="0"/>
                        <a:t>6%</a:t>
                      </a:r>
                      <a:endParaRPr lang="en-US" sz="1300" dirty="0"/>
                    </a:p>
                  </a:txBody>
                  <a:tcPr/>
                </a:tc>
                <a:tc>
                  <a:txBody>
                    <a:bodyPr/>
                    <a:lstStyle/>
                    <a:p>
                      <a:r>
                        <a:rPr lang="pt-PT" sz="1300" dirty="0"/>
                        <a:t>8%</a:t>
                      </a:r>
                      <a:endParaRPr lang="en-US" sz="1300" dirty="0"/>
                    </a:p>
                  </a:txBody>
                  <a:tcPr/>
                </a:tc>
                <a:tc>
                  <a:txBody>
                    <a:bodyPr/>
                    <a:lstStyle/>
                    <a:p>
                      <a:r>
                        <a:rPr lang="pt-PT" sz="1300" dirty="0"/>
                        <a:t>3%</a:t>
                      </a:r>
                      <a:endParaRPr lang="en-US" sz="1300" dirty="0"/>
                    </a:p>
                  </a:txBody>
                  <a:tcPr/>
                </a:tc>
                <a:extLst>
                  <a:ext uri="{0D108BD9-81ED-4DB2-BD59-A6C34878D82A}">
                    <a16:rowId xmlns:a16="http://schemas.microsoft.com/office/drawing/2014/main" val="1331307682"/>
                  </a:ext>
                </a:extLst>
              </a:tr>
            </a:tbl>
          </a:graphicData>
        </a:graphic>
      </p:graphicFrame>
      <p:sp>
        <p:nvSpPr>
          <p:cNvPr id="15" name="Text Placeholder 14">
            <a:extLst>
              <a:ext uri="{FF2B5EF4-FFF2-40B4-BE49-F238E27FC236}">
                <a16:creationId xmlns:a16="http://schemas.microsoft.com/office/drawing/2014/main" id="{8652E9A0-9BBD-E61E-BE41-8A99070DD0F6}"/>
              </a:ext>
            </a:extLst>
          </p:cNvPr>
          <p:cNvSpPr>
            <a:spLocks noGrp="1"/>
          </p:cNvSpPr>
          <p:nvPr>
            <p:ph type="body" sz="quarter" idx="3"/>
          </p:nvPr>
        </p:nvSpPr>
        <p:spPr>
          <a:xfrm>
            <a:off x="8248373" y="2785079"/>
            <a:ext cx="3943627" cy="823912"/>
          </a:xfrm>
        </p:spPr>
        <p:txBody>
          <a:bodyPr/>
          <a:lstStyle/>
          <a:p>
            <a:r>
              <a:rPr lang="pt-PT"/>
              <a:t>2 Bot Data Analysis</a:t>
            </a:r>
            <a:endParaRPr lang="en-US" dirty="0"/>
          </a:p>
        </p:txBody>
      </p:sp>
      <p:sp>
        <p:nvSpPr>
          <p:cNvPr id="22" name="TextBox 21">
            <a:extLst>
              <a:ext uri="{FF2B5EF4-FFF2-40B4-BE49-F238E27FC236}">
                <a16:creationId xmlns:a16="http://schemas.microsoft.com/office/drawing/2014/main" id="{177DA426-7D66-837A-D37E-5D793ACF0182}"/>
              </a:ext>
            </a:extLst>
          </p:cNvPr>
          <p:cNvSpPr txBox="1"/>
          <p:nvPr/>
        </p:nvSpPr>
        <p:spPr>
          <a:xfrm>
            <a:off x="6264451" y="937488"/>
            <a:ext cx="2862943" cy="2092881"/>
          </a:xfrm>
          <a:prstGeom prst="rect">
            <a:avLst/>
          </a:prstGeom>
          <a:noFill/>
        </p:spPr>
        <p:txBody>
          <a:bodyPr wrap="square" rtlCol="0">
            <a:spAutoFit/>
          </a:bodyPr>
          <a:lstStyle/>
          <a:p>
            <a:r>
              <a:rPr lang="pt-PT" sz="1300" dirty="0"/>
              <a:t>Metric Definitions</a:t>
            </a:r>
          </a:p>
          <a:p>
            <a:pPr marL="285750" indent="-285750">
              <a:buFont typeface="Arial" panose="020B0604020202020204" pitchFamily="34" charset="0"/>
              <a:buChar char="•"/>
            </a:pPr>
            <a:r>
              <a:rPr lang="pt-PT" sz="1300" dirty="0"/>
              <a:t>H_P = HTTP_PUNCH</a:t>
            </a:r>
          </a:p>
          <a:p>
            <a:pPr marL="285750" indent="-285750">
              <a:buFont typeface="Arial" panose="020B0604020202020204" pitchFamily="34" charset="0"/>
              <a:buChar char="•"/>
            </a:pPr>
            <a:r>
              <a:rPr lang="pt-PT" sz="1300" dirty="0"/>
              <a:t>H_S = HTTP_SPAM</a:t>
            </a:r>
          </a:p>
          <a:p>
            <a:pPr marL="285750" indent="-285750">
              <a:buFont typeface="Arial" panose="020B0604020202020204" pitchFamily="34" charset="0"/>
              <a:buChar char="•"/>
            </a:pPr>
            <a:r>
              <a:rPr lang="pt-PT" sz="1300" dirty="0"/>
              <a:t>T_F = TCP_FLOOD</a:t>
            </a:r>
          </a:p>
          <a:p>
            <a:pPr marL="285750" indent="-285750">
              <a:buFont typeface="Arial" panose="020B0604020202020204" pitchFamily="34" charset="0"/>
              <a:buChar char="•"/>
            </a:pPr>
            <a:r>
              <a:rPr lang="pt-PT" sz="1300" dirty="0"/>
              <a:t>U_F = UDP_FLOOD</a:t>
            </a:r>
          </a:p>
          <a:p>
            <a:pPr marL="285750" indent="-285750">
              <a:buFont typeface="Arial" panose="020B0604020202020204" pitchFamily="34" charset="0"/>
              <a:buChar char="•"/>
            </a:pPr>
            <a:r>
              <a:rPr lang="pt-PT" sz="1300" dirty="0"/>
              <a:t>S_R = SLOW_READ</a:t>
            </a:r>
          </a:p>
          <a:p>
            <a:pPr marL="285750" indent="-285750">
              <a:buFont typeface="Arial" panose="020B0604020202020204" pitchFamily="34" charset="0"/>
              <a:buChar char="•"/>
            </a:pPr>
            <a:r>
              <a:rPr lang="pt-PT" sz="1300" dirty="0"/>
              <a:t>NET = Approximate average Network Traffic per second</a:t>
            </a:r>
          </a:p>
          <a:p>
            <a:pPr marL="285750" indent="-285750">
              <a:buFont typeface="Arial" panose="020B0604020202020204" pitchFamily="34" charset="0"/>
              <a:buChar char="•"/>
            </a:pPr>
            <a:r>
              <a:rPr lang="pt-PT" sz="1300" dirty="0"/>
              <a:t>CPU = Approximate average CPU Usage</a:t>
            </a:r>
          </a:p>
        </p:txBody>
      </p:sp>
      <p:graphicFrame>
        <p:nvGraphicFramePr>
          <p:cNvPr id="26" name="Content Placeholder 25">
            <a:extLst>
              <a:ext uri="{FF2B5EF4-FFF2-40B4-BE49-F238E27FC236}">
                <a16:creationId xmlns:a16="http://schemas.microsoft.com/office/drawing/2014/main" id="{8BB4F505-472D-696A-DCCF-CE863498FAD2}"/>
              </a:ext>
            </a:extLst>
          </p:cNvPr>
          <p:cNvGraphicFramePr>
            <a:graphicFrameLocks noGrp="1"/>
          </p:cNvGraphicFramePr>
          <p:nvPr>
            <p:ph sz="quarter" idx="4"/>
            <p:extLst>
              <p:ext uri="{D42A27DB-BD31-4B8C-83A1-F6EECF244321}">
                <p14:modId xmlns:p14="http://schemas.microsoft.com/office/powerpoint/2010/main" val="1959644093"/>
              </p:ext>
            </p:extLst>
          </p:nvPr>
        </p:nvGraphicFramePr>
        <p:xfrm>
          <a:off x="7589787" y="3827631"/>
          <a:ext cx="3924300" cy="1158870"/>
        </p:xfrm>
        <a:graphic>
          <a:graphicData uri="http://schemas.openxmlformats.org/drawingml/2006/table">
            <a:tbl>
              <a:tblPr firstRow="1" bandRow="1">
                <a:tableStyleId>{D7AC3CCA-C797-4891-BE02-D94E43425B78}</a:tableStyleId>
              </a:tblPr>
              <a:tblGrid>
                <a:gridCol w="654050">
                  <a:extLst>
                    <a:ext uri="{9D8B030D-6E8A-4147-A177-3AD203B41FA5}">
                      <a16:colId xmlns:a16="http://schemas.microsoft.com/office/drawing/2014/main" val="3691041418"/>
                    </a:ext>
                  </a:extLst>
                </a:gridCol>
                <a:gridCol w="654050">
                  <a:extLst>
                    <a:ext uri="{9D8B030D-6E8A-4147-A177-3AD203B41FA5}">
                      <a16:colId xmlns:a16="http://schemas.microsoft.com/office/drawing/2014/main" val="2855905569"/>
                    </a:ext>
                  </a:extLst>
                </a:gridCol>
                <a:gridCol w="654050">
                  <a:extLst>
                    <a:ext uri="{9D8B030D-6E8A-4147-A177-3AD203B41FA5}">
                      <a16:colId xmlns:a16="http://schemas.microsoft.com/office/drawing/2014/main" val="3729127427"/>
                    </a:ext>
                  </a:extLst>
                </a:gridCol>
                <a:gridCol w="654050">
                  <a:extLst>
                    <a:ext uri="{9D8B030D-6E8A-4147-A177-3AD203B41FA5}">
                      <a16:colId xmlns:a16="http://schemas.microsoft.com/office/drawing/2014/main" val="2200724216"/>
                    </a:ext>
                  </a:extLst>
                </a:gridCol>
                <a:gridCol w="654050">
                  <a:extLst>
                    <a:ext uri="{9D8B030D-6E8A-4147-A177-3AD203B41FA5}">
                      <a16:colId xmlns:a16="http://schemas.microsoft.com/office/drawing/2014/main" val="1897195937"/>
                    </a:ext>
                  </a:extLst>
                </a:gridCol>
                <a:gridCol w="654050">
                  <a:extLst>
                    <a:ext uri="{9D8B030D-6E8A-4147-A177-3AD203B41FA5}">
                      <a16:colId xmlns:a16="http://schemas.microsoft.com/office/drawing/2014/main" val="1053364473"/>
                    </a:ext>
                  </a:extLst>
                </a:gridCol>
              </a:tblGrid>
              <a:tr h="335595">
                <a:tc>
                  <a:txBody>
                    <a:bodyPr/>
                    <a:lstStyle/>
                    <a:p>
                      <a:endParaRPr lang="en-US" sz="1500" i="1" dirty="0"/>
                    </a:p>
                  </a:txBody>
                  <a:tcPr/>
                </a:tc>
                <a:tc>
                  <a:txBody>
                    <a:bodyPr/>
                    <a:lstStyle/>
                    <a:p>
                      <a:r>
                        <a:rPr lang="pt-PT" sz="1500" dirty="0"/>
                        <a:t>H_P</a:t>
                      </a:r>
                      <a:endParaRPr lang="en-US" sz="1500" dirty="0"/>
                    </a:p>
                  </a:txBody>
                  <a:tcPr/>
                </a:tc>
                <a:tc>
                  <a:txBody>
                    <a:bodyPr/>
                    <a:lstStyle/>
                    <a:p>
                      <a:r>
                        <a:rPr lang="pt-PT" sz="1500" dirty="0"/>
                        <a:t>H_S</a:t>
                      </a:r>
                      <a:endParaRPr lang="en-US" sz="1500" dirty="0"/>
                    </a:p>
                  </a:txBody>
                  <a:tcPr/>
                </a:tc>
                <a:tc>
                  <a:txBody>
                    <a:bodyPr/>
                    <a:lstStyle/>
                    <a:p>
                      <a:r>
                        <a:rPr lang="pt-PT" sz="1500"/>
                        <a:t>T_F</a:t>
                      </a:r>
                      <a:endParaRPr lang="en-US" sz="1500" dirty="0"/>
                    </a:p>
                  </a:txBody>
                  <a:tcPr/>
                </a:tc>
                <a:tc>
                  <a:txBody>
                    <a:bodyPr/>
                    <a:lstStyle/>
                    <a:p>
                      <a:r>
                        <a:rPr lang="pt-PT" sz="1500" dirty="0"/>
                        <a:t>U_F</a:t>
                      </a:r>
                      <a:endParaRPr lang="en-US" sz="1500" dirty="0"/>
                    </a:p>
                  </a:txBody>
                  <a:tcPr/>
                </a:tc>
                <a:tc>
                  <a:txBody>
                    <a:bodyPr/>
                    <a:lstStyle/>
                    <a:p>
                      <a:r>
                        <a:rPr lang="pt-PT" sz="1500" dirty="0"/>
                        <a:t>S_R</a:t>
                      </a:r>
                      <a:endParaRPr lang="en-US" sz="1500" dirty="0"/>
                    </a:p>
                  </a:txBody>
                  <a:tcPr/>
                </a:tc>
                <a:extLst>
                  <a:ext uri="{0D108BD9-81ED-4DB2-BD59-A6C34878D82A}">
                    <a16:rowId xmlns:a16="http://schemas.microsoft.com/office/drawing/2014/main" val="3947267409"/>
                  </a:ext>
                </a:extLst>
              </a:tr>
              <a:tr h="335595">
                <a:tc>
                  <a:txBody>
                    <a:bodyPr/>
                    <a:lstStyle/>
                    <a:p>
                      <a:r>
                        <a:rPr lang="pt-PT" sz="1500" dirty="0"/>
                        <a:t>NET</a:t>
                      </a:r>
                      <a:endParaRPr lang="en-US" sz="1500" dirty="0"/>
                    </a:p>
                  </a:txBody>
                  <a:tcPr/>
                </a:tc>
                <a:tc>
                  <a:txBody>
                    <a:bodyPr/>
                    <a:lstStyle/>
                    <a:p>
                      <a:r>
                        <a:rPr lang="pt-PT" sz="1300" dirty="0"/>
                        <a:t>8Mb</a:t>
                      </a:r>
                    </a:p>
                  </a:txBody>
                  <a:tcPr/>
                </a:tc>
                <a:tc>
                  <a:txBody>
                    <a:bodyPr/>
                    <a:lstStyle/>
                    <a:p>
                      <a:r>
                        <a:rPr lang="pt-PT" sz="1300" dirty="0"/>
                        <a:t>9MB</a:t>
                      </a:r>
                      <a:endParaRPr lang="en-US" sz="1300" dirty="0"/>
                    </a:p>
                  </a:txBody>
                  <a:tcPr/>
                </a:tc>
                <a:tc>
                  <a:txBody>
                    <a:bodyPr/>
                    <a:lstStyle/>
                    <a:p>
                      <a:r>
                        <a:rPr lang="pt-PT" sz="1300" dirty="0"/>
                        <a:t>2MB</a:t>
                      </a:r>
                      <a:endParaRPr lang="en-US" sz="1300" dirty="0"/>
                    </a:p>
                  </a:txBody>
                  <a:tcPr/>
                </a:tc>
                <a:tc>
                  <a:txBody>
                    <a:bodyPr/>
                    <a:lstStyle/>
                    <a:p>
                      <a:r>
                        <a:rPr lang="pt-PT" sz="1300" dirty="0"/>
                        <a:t>200Kb</a:t>
                      </a:r>
                    </a:p>
                  </a:txBody>
                  <a:tcPr/>
                </a:tc>
                <a:tc>
                  <a:txBody>
                    <a:bodyPr/>
                    <a:lstStyle/>
                    <a:p>
                      <a:r>
                        <a:rPr lang="pt-PT" sz="1300" dirty="0"/>
                        <a:t>30Kb</a:t>
                      </a:r>
                      <a:endParaRPr lang="en-US" sz="1300" dirty="0"/>
                    </a:p>
                  </a:txBody>
                  <a:tcPr/>
                </a:tc>
                <a:extLst>
                  <a:ext uri="{0D108BD9-81ED-4DB2-BD59-A6C34878D82A}">
                    <a16:rowId xmlns:a16="http://schemas.microsoft.com/office/drawing/2014/main" val="42651277"/>
                  </a:ext>
                </a:extLst>
              </a:tr>
              <a:tr h="441330">
                <a:tc>
                  <a:txBody>
                    <a:bodyPr/>
                    <a:lstStyle/>
                    <a:p>
                      <a:r>
                        <a:rPr lang="pt-PT" sz="1500" dirty="0"/>
                        <a:t>CPU</a:t>
                      </a:r>
                    </a:p>
                  </a:txBody>
                  <a:tcPr/>
                </a:tc>
                <a:tc>
                  <a:txBody>
                    <a:bodyPr/>
                    <a:lstStyle/>
                    <a:p>
                      <a:r>
                        <a:rPr lang="pt-PT" sz="1300" dirty="0"/>
                        <a:t>5%</a:t>
                      </a:r>
                      <a:endParaRPr lang="en-US" sz="1300" dirty="0"/>
                    </a:p>
                  </a:txBody>
                  <a:tcPr/>
                </a:tc>
                <a:tc>
                  <a:txBody>
                    <a:bodyPr/>
                    <a:lstStyle/>
                    <a:p>
                      <a:r>
                        <a:rPr lang="pt-PT" sz="1300" dirty="0"/>
                        <a:t>9%</a:t>
                      </a:r>
                      <a:endParaRPr lang="en-US" sz="1300" dirty="0"/>
                    </a:p>
                  </a:txBody>
                  <a:tcPr/>
                </a:tc>
                <a:tc>
                  <a:txBody>
                    <a:bodyPr/>
                    <a:lstStyle/>
                    <a:p>
                      <a:r>
                        <a:rPr lang="pt-PT" sz="1300" dirty="0"/>
                        <a:t>7%</a:t>
                      </a:r>
                      <a:endParaRPr lang="en-US" sz="1300" dirty="0"/>
                    </a:p>
                  </a:txBody>
                  <a:tcPr/>
                </a:tc>
                <a:tc>
                  <a:txBody>
                    <a:bodyPr/>
                    <a:lstStyle/>
                    <a:p>
                      <a:r>
                        <a:rPr lang="pt-PT" sz="1300" dirty="0"/>
                        <a:t>13%</a:t>
                      </a:r>
                    </a:p>
                    <a:p>
                      <a:endParaRPr lang="en-US" sz="1300" dirty="0"/>
                    </a:p>
                  </a:txBody>
                  <a:tcPr/>
                </a:tc>
                <a:tc>
                  <a:txBody>
                    <a:bodyPr/>
                    <a:lstStyle/>
                    <a:p>
                      <a:r>
                        <a:rPr lang="pt-PT" sz="1300" dirty="0"/>
                        <a:t>3%</a:t>
                      </a:r>
                      <a:endParaRPr lang="en-US" sz="1300" dirty="0"/>
                    </a:p>
                  </a:txBody>
                  <a:tcPr/>
                </a:tc>
                <a:extLst>
                  <a:ext uri="{0D108BD9-81ED-4DB2-BD59-A6C34878D82A}">
                    <a16:rowId xmlns:a16="http://schemas.microsoft.com/office/drawing/2014/main" val="920510587"/>
                  </a:ext>
                </a:extLst>
              </a:tr>
            </a:tbl>
          </a:graphicData>
        </a:graphic>
      </p:graphicFrame>
      <p:graphicFrame>
        <p:nvGraphicFramePr>
          <p:cNvPr id="27" name="Content Placeholder 25">
            <a:extLst>
              <a:ext uri="{FF2B5EF4-FFF2-40B4-BE49-F238E27FC236}">
                <a16:creationId xmlns:a16="http://schemas.microsoft.com/office/drawing/2014/main" id="{D3A93AA9-9E8A-5E77-ACA9-4204BE532167}"/>
              </a:ext>
            </a:extLst>
          </p:cNvPr>
          <p:cNvGraphicFramePr>
            <a:graphicFrameLocks/>
          </p:cNvGraphicFramePr>
          <p:nvPr>
            <p:extLst>
              <p:ext uri="{D42A27DB-BD31-4B8C-83A1-F6EECF244321}">
                <p14:modId xmlns:p14="http://schemas.microsoft.com/office/powerpoint/2010/main" val="1934416057"/>
              </p:ext>
            </p:extLst>
          </p:nvPr>
        </p:nvGraphicFramePr>
        <p:xfrm>
          <a:off x="846087" y="3827631"/>
          <a:ext cx="1314450" cy="1112520"/>
        </p:xfrm>
        <a:graphic>
          <a:graphicData uri="http://schemas.openxmlformats.org/drawingml/2006/table">
            <a:tbl>
              <a:tblPr firstRow="1" bandRow="1">
                <a:tableStyleId>{D7AC3CCA-C797-4891-BE02-D94E43425B78}</a:tableStyleId>
              </a:tblPr>
              <a:tblGrid>
                <a:gridCol w="657225">
                  <a:extLst>
                    <a:ext uri="{9D8B030D-6E8A-4147-A177-3AD203B41FA5}">
                      <a16:colId xmlns:a16="http://schemas.microsoft.com/office/drawing/2014/main" val="3691041418"/>
                    </a:ext>
                  </a:extLst>
                </a:gridCol>
                <a:gridCol w="657225">
                  <a:extLst>
                    <a:ext uri="{9D8B030D-6E8A-4147-A177-3AD203B41FA5}">
                      <a16:colId xmlns:a16="http://schemas.microsoft.com/office/drawing/2014/main" val="2855905569"/>
                    </a:ext>
                  </a:extLst>
                </a:gridCol>
              </a:tblGrid>
              <a:tr h="370840">
                <a:tc>
                  <a:txBody>
                    <a:bodyPr/>
                    <a:lstStyle/>
                    <a:p>
                      <a:endParaRPr lang="en-US" sz="1500" i="1" dirty="0"/>
                    </a:p>
                  </a:txBody>
                  <a:tcPr/>
                </a:tc>
                <a:tc>
                  <a:txBody>
                    <a:bodyPr/>
                    <a:lstStyle/>
                    <a:p>
                      <a:r>
                        <a:rPr lang="pt-PT" sz="1500" dirty="0"/>
                        <a:t>Idle</a:t>
                      </a:r>
                      <a:endParaRPr lang="en-US" sz="1500" dirty="0"/>
                    </a:p>
                  </a:txBody>
                  <a:tcPr/>
                </a:tc>
                <a:extLst>
                  <a:ext uri="{0D108BD9-81ED-4DB2-BD59-A6C34878D82A}">
                    <a16:rowId xmlns:a16="http://schemas.microsoft.com/office/drawing/2014/main" val="3947267409"/>
                  </a:ext>
                </a:extLst>
              </a:tr>
              <a:tr h="370840">
                <a:tc>
                  <a:txBody>
                    <a:bodyPr/>
                    <a:lstStyle/>
                    <a:p>
                      <a:r>
                        <a:rPr lang="pt-PT" sz="1500" dirty="0"/>
                        <a:t>NET</a:t>
                      </a:r>
                      <a:endParaRPr lang="en-US" sz="1500" dirty="0"/>
                    </a:p>
                  </a:txBody>
                  <a:tcPr/>
                </a:tc>
                <a:tc>
                  <a:txBody>
                    <a:bodyPr/>
                    <a:lstStyle/>
                    <a:p>
                      <a:r>
                        <a:rPr lang="pt-PT" sz="1300" dirty="0"/>
                        <a:t>7Kb</a:t>
                      </a:r>
                    </a:p>
                  </a:txBody>
                  <a:tcPr/>
                </a:tc>
                <a:extLst>
                  <a:ext uri="{0D108BD9-81ED-4DB2-BD59-A6C34878D82A}">
                    <a16:rowId xmlns:a16="http://schemas.microsoft.com/office/drawing/2014/main" val="42651277"/>
                  </a:ext>
                </a:extLst>
              </a:tr>
              <a:tr h="370840">
                <a:tc>
                  <a:txBody>
                    <a:bodyPr/>
                    <a:lstStyle/>
                    <a:p>
                      <a:r>
                        <a:rPr lang="pt-PT" sz="1500" dirty="0"/>
                        <a:t>CPU</a:t>
                      </a:r>
                    </a:p>
                  </a:txBody>
                  <a:tcPr/>
                </a:tc>
                <a:tc>
                  <a:txBody>
                    <a:bodyPr/>
                    <a:lstStyle/>
                    <a:p>
                      <a:r>
                        <a:rPr lang="pt-PT" sz="1300" dirty="0"/>
                        <a:t>1.5%</a:t>
                      </a:r>
                      <a:endParaRPr lang="en-US" sz="1300" dirty="0"/>
                    </a:p>
                  </a:txBody>
                  <a:tcPr/>
                </a:tc>
                <a:extLst>
                  <a:ext uri="{0D108BD9-81ED-4DB2-BD59-A6C34878D82A}">
                    <a16:rowId xmlns:a16="http://schemas.microsoft.com/office/drawing/2014/main" val="920510587"/>
                  </a:ext>
                </a:extLst>
              </a:tr>
            </a:tbl>
          </a:graphicData>
        </a:graphic>
      </p:graphicFrame>
      <p:sp>
        <p:nvSpPr>
          <p:cNvPr id="28" name="Text Placeholder 12">
            <a:extLst>
              <a:ext uri="{FF2B5EF4-FFF2-40B4-BE49-F238E27FC236}">
                <a16:creationId xmlns:a16="http://schemas.microsoft.com/office/drawing/2014/main" id="{E584C19E-76CF-57BF-5C3E-BF75B920FEE4}"/>
              </a:ext>
            </a:extLst>
          </p:cNvPr>
          <p:cNvSpPr txBox="1">
            <a:spLocks/>
          </p:cNvSpPr>
          <p:nvPr/>
        </p:nvSpPr>
        <p:spPr>
          <a:xfrm>
            <a:off x="607735" y="2828262"/>
            <a:ext cx="39243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t-PT" dirty="0"/>
              <a:t>Idle (Control)</a:t>
            </a:r>
          </a:p>
        </p:txBody>
      </p:sp>
      <p:sp>
        <p:nvSpPr>
          <p:cNvPr id="29" name="TextBox 28">
            <a:extLst>
              <a:ext uri="{FF2B5EF4-FFF2-40B4-BE49-F238E27FC236}">
                <a16:creationId xmlns:a16="http://schemas.microsoft.com/office/drawing/2014/main" id="{9AD6D762-73F9-6794-5593-E5BD367222EB}"/>
              </a:ext>
            </a:extLst>
          </p:cNvPr>
          <p:cNvSpPr txBox="1"/>
          <p:nvPr/>
        </p:nvSpPr>
        <p:spPr>
          <a:xfrm>
            <a:off x="9158806" y="1466524"/>
            <a:ext cx="3001781" cy="1292662"/>
          </a:xfrm>
          <a:prstGeom prst="rect">
            <a:avLst/>
          </a:prstGeom>
          <a:noFill/>
        </p:spPr>
        <p:txBody>
          <a:bodyPr wrap="square" rtlCol="0">
            <a:spAutoFit/>
          </a:bodyPr>
          <a:lstStyle/>
          <a:p>
            <a:r>
              <a:rPr lang="pt-PT" sz="1300" dirty="0"/>
              <a:t>Attack Settings</a:t>
            </a:r>
          </a:p>
          <a:p>
            <a:pPr marL="285750" indent="-285750">
              <a:buFont typeface="Arial" panose="020B0604020202020204" pitchFamily="34" charset="0"/>
              <a:buChar char="•"/>
            </a:pPr>
            <a:r>
              <a:rPr lang="pt-PT" sz="1300" dirty="0"/>
              <a:t>Attacks done through the C2 server</a:t>
            </a:r>
          </a:p>
          <a:p>
            <a:pPr marL="285750" indent="-285750">
              <a:buFont typeface="Arial" panose="020B0604020202020204" pitchFamily="34" charset="0"/>
              <a:buChar char="•"/>
            </a:pPr>
            <a:r>
              <a:rPr lang="pt-PT" sz="1300" dirty="0"/>
              <a:t>Duration of 30 seconds</a:t>
            </a:r>
          </a:p>
          <a:p>
            <a:pPr marL="285750" indent="-285750">
              <a:buFont typeface="Arial" panose="020B0604020202020204" pitchFamily="34" charset="0"/>
              <a:buChar char="•"/>
            </a:pPr>
            <a:r>
              <a:rPr lang="pt-PT" sz="1300" dirty="0"/>
              <a:t>All machines running Windows 11</a:t>
            </a:r>
          </a:p>
          <a:p>
            <a:pPr marL="285750" indent="-285750">
              <a:buFont typeface="Arial" panose="020B0604020202020204" pitchFamily="34" charset="0"/>
              <a:buChar char="•"/>
            </a:pPr>
            <a:r>
              <a:rPr lang="pt-PT" sz="1300" dirty="0"/>
              <a:t>Only application open during attack was the command line</a:t>
            </a:r>
          </a:p>
        </p:txBody>
      </p:sp>
      <p:sp>
        <p:nvSpPr>
          <p:cNvPr id="40" name="Date Placeholder 39">
            <a:extLst>
              <a:ext uri="{FF2B5EF4-FFF2-40B4-BE49-F238E27FC236}">
                <a16:creationId xmlns:a16="http://schemas.microsoft.com/office/drawing/2014/main" id="{1642632F-0960-59BB-D815-DB3680A19F54}"/>
              </a:ext>
            </a:extLst>
          </p:cNvPr>
          <p:cNvSpPr>
            <a:spLocks noGrp="1"/>
          </p:cNvSpPr>
          <p:nvPr>
            <p:ph type="dt" sz="half" idx="10"/>
          </p:nvPr>
        </p:nvSpPr>
        <p:spPr/>
        <p:txBody>
          <a:bodyPr/>
          <a:lstStyle/>
          <a:p>
            <a:fld id="{9CC72EC9-BDCB-44B3-A135-D082D57E5FFB}" type="datetime1">
              <a:rPr lang="en-US" smtClean="0"/>
              <a:t>10-Jan-25</a:t>
            </a:fld>
            <a:endParaRPr lang="en-US"/>
          </a:p>
        </p:txBody>
      </p:sp>
      <p:sp>
        <p:nvSpPr>
          <p:cNvPr id="41" name="Footer Placeholder 40">
            <a:extLst>
              <a:ext uri="{FF2B5EF4-FFF2-40B4-BE49-F238E27FC236}">
                <a16:creationId xmlns:a16="http://schemas.microsoft.com/office/drawing/2014/main" id="{85F01607-41D4-0D1F-18C7-2090FC206F79}"/>
              </a:ext>
            </a:extLst>
          </p:cNvPr>
          <p:cNvSpPr>
            <a:spLocks noGrp="1"/>
          </p:cNvSpPr>
          <p:nvPr>
            <p:ph type="ftr" sz="quarter" idx="11"/>
          </p:nvPr>
        </p:nvSpPr>
        <p:spPr/>
        <p:txBody>
          <a:bodyPr/>
          <a:lstStyle/>
          <a:p>
            <a:r>
              <a:rPr lang="en-US"/>
              <a:t>DDoS Botnet Testing Tool</a:t>
            </a:r>
            <a:endParaRPr lang="en-US" dirty="0"/>
          </a:p>
        </p:txBody>
      </p:sp>
      <p:sp>
        <p:nvSpPr>
          <p:cNvPr id="42" name="Slide Number Placeholder 41">
            <a:extLst>
              <a:ext uri="{FF2B5EF4-FFF2-40B4-BE49-F238E27FC236}">
                <a16:creationId xmlns:a16="http://schemas.microsoft.com/office/drawing/2014/main" id="{AEB4A697-2B86-4827-CEFF-6C055A1AF1EC}"/>
              </a:ext>
            </a:extLst>
          </p:cNvPr>
          <p:cNvSpPr>
            <a:spLocks noGrp="1"/>
          </p:cNvSpPr>
          <p:nvPr>
            <p:ph type="sldNum" sz="quarter" idx="12"/>
          </p:nvPr>
        </p:nvSpPr>
        <p:spPr/>
        <p:txBody>
          <a:bodyPr/>
          <a:lstStyle/>
          <a:p>
            <a:fld id="{CD3B526D-FFAB-46B8-87C3-C0CE67742AC8}" type="slidenum">
              <a:rPr lang="en-US" smtClean="0"/>
              <a:t>26</a:t>
            </a:fld>
            <a:endParaRPr lang="en-US"/>
          </a:p>
        </p:txBody>
      </p:sp>
    </p:spTree>
    <p:extLst>
      <p:ext uri="{BB962C8B-B14F-4D97-AF65-F5344CB8AC3E}">
        <p14:creationId xmlns:p14="http://schemas.microsoft.com/office/powerpoint/2010/main" val="929747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1333499" y="2924175"/>
            <a:ext cx="9534798" cy="2536099"/>
          </a:xfrm>
        </p:spPr>
        <p:txBody>
          <a:bodyPr vert="horz" lIns="91440" tIns="45720" rIns="91440" bIns="45720" rtlCol="0" anchor="b">
            <a:noAutofit/>
          </a:bodyPr>
          <a:lstStyle/>
          <a:p>
            <a:pPr marL="285750" indent="-285750">
              <a:buFont typeface="Arial" panose="020B0604020202020204" pitchFamily="34" charset="0"/>
              <a:buChar char="•"/>
            </a:pPr>
            <a:r>
              <a:rPr lang="en-US"/>
              <a:t>This project provides a structured framework to simulate, analyze, and understand botnet behaviors in a safe and controlled environment. </a:t>
            </a:r>
          </a:p>
          <a:p>
            <a:pPr marL="285750" indent="-285750">
              <a:buFont typeface="Arial" panose="020B0604020202020204" pitchFamily="34" charset="0"/>
              <a:buChar char="•"/>
            </a:pPr>
            <a:r>
              <a:rPr lang="en-US"/>
              <a:t>The key components—C2 Server, Bots, and Target—interact seamlessly to replicate real-world attack scenarios. </a:t>
            </a:r>
          </a:p>
          <a:p>
            <a:pPr marL="285750" indent="-285750">
              <a:buFont typeface="Arial" panose="020B0604020202020204" pitchFamily="34" charset="0"/>
              <a:buChar char="•"/>
            </a:pPr>
            <a:r>
              <a:rPr lang="en-US"/>
              <a:t>These insights can aid in developing better countermeasures and preparing organizations for real-world cybersecurity threats. By adhering to ethical and safety standards, the project emphasizes the importance of responsible experimentation in cybersecurity.</a:t>
            </a:r>
          </a:p>
          <a:p>
            <a:pPr marL="285750" indent="-285750">
              <a:buFont typeface="Arial" panose="020B0604020202020204" pitchFamily="34" charset="0"/>
              <a:buChar char="•"/>
            </a:pPr>
            <a:r>
              <a:rPr lang="en-US"/>
              <a:t>Finally, the data concluded that while the impact with 1 or 2 bots was minimal, the attack is highly scalable and can quickly become detrimental to the health of the server, as the attack's potency increases with the number of active bots.</a:t>
            </a:r>
            <a:endParaRPr lang="en-US" dirty="0"/>
          </a:p>
        </p:txBody>
      </p:sp>
      <p:sp>
        <p:nvSpPr>
          <p:cNvPr id="12" name="Date Placeholder 11">
            <a:extLst>
              <a:ext uri="{FF2B5EF4-FFF2-40B4-BE49-F238E27FC236}">
                <a16:creationId xmlns:a16="http://schemas.microsoft.com/office/drawing/2014/main" id="{B4D8BC71-A4FC-C206-4B48-D4D310BD2E08}"/>
              </a:ext>
            </a:extLst>
          </p:cNvPr>
          <p:cNvSpPr>
            <a:spLocks noGrp="1"/>
          </p:cNvSpPr>
          <p:nvPr>
            <p:ph type="dt" sz="half" idx="10"/>
          </p:nvPr>
        </p:nvSpPr>
        <p:spPr/>
        <p:txBody>
          <a:bodyPr/>
          <a:lstStyle/>
          <a:p>
            <a:fld id="{047B2E68-DAF1-4DEC-A9D3-D4A838014210}" type="datetime1">
              <a:rPr lang="en-US" smtClean="0"/>
              <a:t>10-Jan-25</a:t>
            </a:fld>
            <a:endParaRPr lang="en-US"/>
          </a:p>
        </p:txBody>
      </p:sp>
      <p:sp>
        <p:nvSpPr>
          <p:cNvPr id="13" name="Footer Placeholder 12">
            <a:extLst>
              <a:ext uri="{FF2B5EF4-FFF2-40B4-BE49-F238E27FC236}">
                <a16:creationId xmlns:a16="http://schemas.microsoft.com/office/drawing/2014/main" id="{E3595CB5-24E6-3956-1C13-8285D29166E2}"/>
              </a:ext>
            </a:extLst>
          </p:cNvPr>
          <p:cNvSpPr>
            <a:spLocks noGrp="1"/>
          </p:cNvSpPr>
          <p:nvPr>
            <p:ph type="ftr" sz="quarter" idx="11"/>
          </p:nvPr>
        </p:nvSpPr>
        <p:spPr/>
        <p:txBody>
          <a:bodyPr/>
          <a:lstStyle/>
          <a:p>
            <a:r>
              <a:rPr lang="en-US"/>
              <a:t>DDoS Botnet Testing Tool</a:t>
            </a:r>
            <a:endParaRPr lang="en-US" dirty="0"/>
          </a:p>
        </p:txBody>
      </p:sp>
      <p:sp>
        <p:nvSpPr>
          <p:cNvPr id="14" name="Slide Number Placeholder 13">
            <a:extLst>
              <a:ext uri="{FF2B5EF4-FFF2-40B4-BE49-F238E27FC236}">
                <a16:creationId xmlns:a16="http://schemas.microsoft.com/office/drawing/2014/main" id="{7390BB4C-6717-D047-F314-D605CAD94A5C}"/>
              </a:ext>
            </a:extLst>
          </p:cNvPr>
          <p:cNvSpPr>
            <a:spLocks noGrp="1"/>
          </p:cNvSpPr>
          <p:nvPr>
            <p:ph type="sldNum" sz="quarter" idx="12"/>
          </p:nvPr>
        </p:nvSpPr>
        <p:spPr/>
        <p:txBody>
          <a:bodyPr/>
          <a:lstStyle/>
          <a:p>
            <a:fld id="{CD3B526D-FFAB-46B8-87C3-C0CE67742AC8}" type="slidenum">
              <a:rPr lang="en-US" smtClean="0"/>
              <a:t>27</a:t>
            </a:fld>
            <a:endParaRPr lang="en-US"/>
          </a:p>
        </p:txBody>
      </p:sp>
    </p:spTree>
    <p:extLst>
      <p:ext uri="{BB962C8B-B14F-4D97-AF65-F5344CB8AC3E}">
        <p14:creationId xmlns:p14="http://schemas.microsoft.com/office/powerpoint/2010/main" val="920173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a:t>THANK YOU</a:t>
            </a:r>
            <a:endParaRPr lang="en-US"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a:t>André Filho – 2240617</a:t>
            </a:r>
          </a:p>
          <a:p>
            <a:r>
              <a:rPr lang="en-US"/>
              <a:t>Ricardo Pereira - XXXX</a:t>
            </a:r>
            <a:endParaRPr lang="en-US" dirty="0"/>
          </a:p>
        </p:txBody>
      </p:sp>
      <p:sp>
        <p:nvSpPr>
          <p:cNvPr id="11" name="Date Placeholder 10">
            <a:extLst>
              <a:ext uri="{FF2B5EF4-FFF2-40B4-BE49-F238E27FC236}">
                <a16:creationId xmlns:a16="http://schemas.microsoft.com/office/drawing/2014/main" id="{2E7B3801-7341-E4B8-A755-81A4747572BD}"/>
              </a:ext>
            </a:extLst>
          </p:cNvPr>
          <p:cNvSpPr>
            <a:spLocks noGrp="1"/>
          </p:cNvSpPr>
          <p:nvPr>
            <p:ph type="dt" sz="half" idx="10"/>
          </p:nvPr>
        </p:nvSpPr>
        <p:spPr/>
        <p:txBody>
          <a:bodyPr/>
          <a:lstStyle/>
          <a:p>
            <a:fld id="{F05E529B-5231-4970-810B-35E45FC20193}" type="datetime1">
              <a:rPr lang="en-US" smtClean="0"/>
              <a:t>10-Jan-25</a:t>
            </a:fld>
            <a:endParaRPr lang="en-US"/>
          </a:p>
        </p:txBody>
      </p:sp>
      <p:sp>
        <p:nvSpPr>
          <p:cNvPr id="12" name="Footer Placeholder 11">
            <a:extLst>
              <a:ext uri="{FF2B5EF4-FFF2-40B4-BE49-F238E27FC236}">
                <a16:creationId xmlns:a16="http://schemas.microsoft.com/office/drawing/2014/main" id="{B9AD963F-962D-A642-B5C1-2F6F556908A9}"/>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54A17529-BFE2-B68F-40F0-D9429E65D26B}"/>
              </a:ext>
            </a:extLst>
          </p:cNvPr>
          <p:cNvSpPr>
            <a:spLocks noGrp="1"/>
          </p:cNvSpPr>
          <p:nvPr>
            <p:ph type="sldNum" sz="quarter" idx="12"/>
          </p:nvPr>
        </p:nvSpPr>
        <p:spPr/>
        <p:txBody>
          <a:bodyPr/>
          <a:lstStyle/>
          <a:p>
            <a:fld id="{CD3B526D-FFAB-46B8-87C3-C0CE67742AC8}" type="slidenum">
              <a:rPr lang="en-US" smtClean="0"/>
              <a:t>28</a:t>
            </a:fld>
            <a:endParaRPr lang="en-US"/>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lnSpcReduction="10000"/>
          </a:bodyPr>
          <a:lstStyle/>
          <a:p>
            <a:r>
              <a:rPr lang="en-US"/>
              <a:t>Attack Strategies</a:t>
            </a:r>
            <a:endParaRPr lang="en-US" dirty="0"/>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a:t>Complex Behavior</a:t>
            </a:r>
            <a:endParaRPr lang="en-US"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a:t>FINANCIALS</a:t>
            </a:r>
            <a:endParaRPr lang="en-US"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a:t>COSTS</a:t>
            </a:r>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a:t>Lack of Understanding the impact of various attack strategies (HTTP floods, TCP floods, etc.)</a:t>
            </a:r>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a:t>Analyzing how bots interact with C2 servers and targets requires a structured and controlled setup that mimics real attacks.</a:t>
            </a:r>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a:t>Global DDoS attacks are projected to cost businesses over $10 billion annually, with inadequate preparation leading to significant financial and reputational damage.</a:t>
            </a:r>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a:t>Real-world botnet attacks cause downtime, loss of productivity, and operational disruption, costing organizations thousands of dollars per hour.</a:t>
            </a:r>
            <a:endParaRPr lang="en-US" dirty="0"/>
          </a:p>
        </p:txBody>
      </p:sp>
      <p:sp>
        <p:nvSpPr>
          <p:cNvPr id="32" name="Date Placeholder 31">
            <a:extLst>
              <a:ext uri="{FF2B5EF4-FFF2-40B4-BE49-F238E27FC236}">
                <a16:creationId xmlns:a16="http://schemas.microsoft.com/office/drawing/2014/main" id="{1DC5AA99-E7FC-BF3A-9325-F9F4449F4BB3}"/>
              </a:ext>
            </a:extLst>
          </p:cNvPr>
          <p:cNvSpPr>
            <a:spLocks noGrp="1"/>
          </p:cNvSpPr>
          <p:nvPr>
            <p:ph type="dt" sz="half" idx="21"/>
          </p:nvPr>
        </p:nvSpPr>
        <p:spPr/>
        <p:txBody>
          <a:bodyPr/>
          <a:lstStyle/>
          <a:p>
            <a:fld id="{89489B9B-6188-4DE6-9E16-D24C28AC7835}" type="datetime1">
              <a:rPr lang="en-US" smtClean="0"/>
              <a:t>10-Jan-25</a:t>
            </a:fld>
            <a:endParaRPr lang="en-US"/>
          </a:p>
        </p:txBody>
      </p:sp>
      <p:sp>
        <p:nvSpPr>
          <p:cNvPr id="33" name="Footer Placeholder 32">
            <a:extLst>
              <a:ext uri="{FF2B5EF4-FFF2-40B4-BE49-F238E27FC236}">
                <a16:creationId xmlns:a16="http://schemas.microsoft.com/office/drawing/2014/main" id="{6E22D831-4CAD-5EE5-8B56-EEABD6DEB085}"/>
              </a:ext>
            </a:extLst>
          </p:cNvPr>
          <p:cNvSpPr>
            <a:spLocks noGrp="1"/>
          </p:cNvSpPr>
          <p:nvPr>
            <p:ph type="ftr" sz="quarter" idx="22"/>
          </p:nvPr>
        </p:nvSpPr>
        <p:spPr/>
        <p:txBody>
          <a:bodyPr/>
          <a:lstStyle/>
          <a:p>
            <a:r>
              <a:rPr lang="en-US"/>
              <a:t>DDoS Botnet Testing Tool</a:t>
            </a:r>
            <a:endParaRPr lang="en-US" dirty="0"/>
          </a:p>
        </p:txBody>
      </p:sp>
      <p:sp>
        <p:nvSpPr>
          <p:cNvPr id="34" name="Slide Number Placeholder 33">
            <a:extLst>
              <a:ext uri="{FF2B5EF4-FFF2-40B4-BE49-F238E27FC236}">
                <a16:creationId xmlns:a16="http://schemas.microsoft.com/office/drawing/2014/main" id="{E95C12BA-48B8-342A-8185-3D0C63094E61}"/>
              </a:ext>
            </a:extLst>
          </p:cNvPr>
          <p:cNvSpPr>
            <a:spLocks noGrp="1"/>
          </p:cNvSpPr>
          <p:nvPr>
            <p:ph type="sldNum" sz="quarter" idx="23"/>
          </p:nvPr>
        </p:nvSpPr>
        <p:spPr/>
        <p:txBody>
          <a:bodyPr/>
          <a:lstStyle/>
          <a:p>
            <a:fld id="{CD3B526D-FFAB-46B8-87C3-C0CE67742AC8}" type="slidenum">
              <a:rPr lang="en-US" smtClean="0"/>
              <a:t>3</a:t>
            </a:fld>
            <a:endParaRPr lang="en-US"/>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a:t>Project</a:t>
            </a:r>
            <a:br>
              <a:rPr lang="en-US"/>
            </a:br>
            <a:r>
              <a:rPr lang="en-US"/>
              <a:t>OVERVIEW</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a:t>Objective</a:t>
            </a:r>
            <a:endParaRPr lang="en-US"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fontScale="92500"/>
          </a:bodyPr>
          <a:lstStyle/>
          <a:p>
            <a:r>
              <a:rPr lang="en-US"/>
              <a:t>Create a safe and controlled environment for simulating and analyzing botnet behaviors, enabling detailed study without real-world risks.</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a:t>Scope</a:t>
            </a:r>
            <a:endParaRPr lang="en-US" dirty="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normAutofit fontScale="92500" lnSpcReduction="20000"/>
          </a:bodyPr>
          <a:lstStyle/>
          <a:p>
            <a:r>
              <a:rPr lang="en-US"/>
              <a:t>Simulating botnet attacks in a structured framework.</a:t>
            </a:r>
          </a:p>
          <a:p>
            <a:r>
              <a:rPr lang="en-US"/>
              <a:t>Understanding bot-to-C2 server interactions and command execution.</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a:t>Key Benefits</a:t>
            </a:r>
            <a:endParaRPr lang="en-US"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1"/>
            <a:ext cx="5573486" cy="1247322"/>
          </a:xfrm>
        </p:spPr>
        <p:txBody>
          <a:bodyPr>
            <a:normAutofit/>
          </a:bodyPr>
          <a:lstStyle/>
          <a:p>
            <a:pPr marL="285750" indent="-285750">
              <a:buFont typeface="Arial" panose="020B0604020202020204" pitchFamily="34" charset="0"/>
              <a:buChar char="•"/>
            </a:pPr>
            <a:r>
              <a:rPr lang="en-US"/>
              <a:t>Avoids unintended disruptions in real-world environments.</a:t>
            </a:r>
          </a:p>
          <a:p>
            <a:pPr marL="285750" indent="-285750">
              <a:buFont typeface="Arial" panose="020B0604020202020204" pitchFamily="34" charset="0"/>
              <a:buChar char="•"/>
            </a:pPr>
            <a:r>
              <a:rPr lang="en-US"/>
              <a:t> Helps cybersecurity professionals understand botnet dynamics.</a:t>
            </a:r>
          </a:p>
          <a:p>
            <a:pPr marL="285750" indent="-285750">
              <a:buFont typeface="Arial" panose="020B0604020202020204" pitchFamily="34" charset="0"/>
              <a:buChar char="•"/>
            </a:pPr>
            <a:r>
              <a:rPr lang="en-US"/>
              <a:t> Easily configurable for different attack types and scenarios.</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5387974"/>
            <a:ext cx="5433204" cy="365125"/>
          </a:xfrm>
        </p:spPr>
        <p:txBody>
          <a:bodyPr>
            <a:normAutofit lnSpcReduction="10000"/>
          </a:bodyPr>
          <a:lstStyle/>
          <a:p>
            <a:r>
              <a:rPr lang="en-US"/>
              <a:t>Core Components</a:t>
            </a:r>
            <a:endParaRPr lang="en-US"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717399"/>
            <a:ext cx="5431971" cy="557950"/>
          </a:xfrm>
        </p:spPr>
        <p:txBody>
          <a:bodyPr/>
          <a:lstStyle/>
          <a:p>
            <a:r>
              <a:rPr lang="en-US"/>
              <a:t>Bots – C2 Server – Target Server</a:t>
            </a:r>
            <a:endParaRPr lang="en-US" dirty="0"/>
          </a:p>
        </p:txBody>
      </p:sp>
      <p:sp>
        <p:nvSpPr>
          <p:cNvPr id="47" name="Date Placeholder 46">
            <a:extLst>
              <a:ext uri="{FF2B5EF4-FFF2-40B4-BE49-F238E27FC236}">
                <a16:creationId xmlns:a16="http://schemas.microsoft.com/office/drawing/2014/main" id="{FF7389E9-88B3-D18B-E31D-6700E2AEE740}"/>
              </a:ext>
            </a:extLst>
          </p:cNvPr>
          <p:cNvSpPr>
            <a:spLocks noGrp="1"/>
          </p:cNvSpPr>
          <p:nvPr>
            <p:ph type="dt" sz="half" idx="29"/>
          </p:nvPr>
        </p:nvSpPr>
        <p:spPr/>
        <p:txBody>
          <a:bodyPr/>
          <a:lstStyle/>
          <a:p>
            <a:fld id="{1D7A2FA8-2249-4C07-BFB2-DBE02F81E665}" type="datetime1">
              <a:rPr lang="en-US" smtClean="0"/>
              <a:t>10-Jan-25</a:t>
            </a:fld>
            <a:endParaRPr lang="en-US"/>
          </a:p>
        </p:txBody>
      </p:sp>
      <p:sp>
        <p:nvSpPr>
          <p:cNvPr id="48" name="Footer Placeholder 47">
            <a:extLst>
              <a:ext uri="{FF2B5EF4-FFF2-40B4-BE49-F238E27FC236}">
                <a16:creationId xmlns:a16="http://schemas.microsoft.com/office/drawing/2014/main" id="{F1D3E671-E9D0-8E4D-6F66-E0CE8D85B1EE}"/>
              </a:ext>
            </a:extLst>
          </p:cNvPr>
          <p:cNvSpPr>
            <a:spLocks noGrp="1"/>
          </p:cNvSpPr>
          <p:nvPr>
            <p:ph type="ftr" sz="quarter" idx="30"/>
          </p:nvPr>
        </p:nvSpPr>
        <p:spPr/>
        <p:txBody>
          <a:bodyPr/>
          <a:lstStyle/>
          <a:p>
            <a:r>
              <a:rPr lang="en-US"/>
              <a:t>DDoS Botnet Testing Tool</a:t>
            </a:r>
            <a:endParaRPr lang="en-US" dirty="0"/>
          </a:p>
        </p:txBody>
      </p:sp>
      <p:sp>
        <p:nvSpPr>
          <p:cNvPr id="49" name="Slide Number Placeholder 48">
            <a:extLst>
              <a:ext uri="{FF2B5EF4-FFF2-40B4-BE49-F238E27FC236}">
                <a16:creationId xmlns:a16="http://schemas.microsoft.com/office/drawing/2014/main" id="{8E9C5D2F-E5EB-D7AF-C6D2-4C0429C4C3E3}"/>
              </a:ext>
            </a:extLst>
          </p:cNvPr>
          <p:cNvSpPr>
            <a:spLocks noGrp="1"/>
          </p:cNvSpPr>
          <p:nvPr>
            <p:ph type="sldNum" sz="quarter" idx="31"/>
          </p:nvPr>
        </p:nvSpPr>
        <p:spPr/>
        <p:txBody>
          <a:bodyPr/>
          <a:lstStyle/>
          <a:p>
            <a:fld id="{CD3B526D-FFAB-46B8-87C3-C0CE67742AC8}" type="slidenum">
              <a:rPr lang="en-US" smtClean="0"/>
              <a:t>4</a:t>
            </a:fld>
            <a:endParaRPr lang="en-US"/>
          </a:p>
        </p:txBody>
      </p:sp>
    </p:spTree>
    <p:extLst>
      <p:ext uri="{BB962C8B-B14F-4D97-AF65-F5344CB8AC3E}">
        <p14:creationId xmlns:p14="http://schemas.microsoft.com/office/powerpoint/2010/main" val="1844941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E18E6-B665-BD63-BBBD-35787A917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7EB7D-9B45-E8A3-EBD9-FE875C2694AC}"/>
              </a:ext>
            </a:extLst>
          </p:cNvPr>
          <p:cNvSpPr>
            <a:spLocks noGrp="1"/>
          </p:cNvSpPr>
          <p:nvPr>
            <p:ph type="ctrTitle"/>
          </p:nvPr>
        </p:nvSpPr>
        <p:spPr>
          <a:xfrm>
            <a:off x="6991350" y="2571235"/>
            <a:ext cx="4179570" cy="1715531"/>
          </a:xfrm>
        </p:spPr>
        <p:txBody>
          <a:bodyPr/>
          <a:lstStyle/>
          <a:p>
            <a:r>
              <a:rPr lang="en-US"/>
              <a:t>Botnet Testing Scenario</a:t>
            </a:r>
            <a:endParaRPr lang="en-US" dirty="0"/>
          </a:p>
        </p:txBody>
      </p:sp>
    </p:spTree>
    <p:extLst>
      <p:ext uri="{BB962C8B-B14F-4D97-AF65-F5344CB8AC3E}">
        <p14:creationId xmlns:p14="http://schemas.microsoft.com/office/powerpoint/2010/main" val="11593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BDEF-4711-C66C-F931-F9C6D00A5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AE8E4-DF8C-81B2-E80C-577E991462B0}"/>
              </a:ext>
            </a:extLst>
          </p:cNvPr>
          <p:cNvSpPr>
            <a:spLocks noGrp="1"/>
          </p:cNvSpPr>
          <p:nvPr>
            <p:ph type="title"/>
          </p:nvPr>
        </p:nvSpPr>
        <p:spPr>
          <a:xfrm>
            <a:off x="1508760" y="4156405"/>
            <a:ext cx="3139440" cy="1325563"/>
          </a:xfrm>
        </p:spPr>
        <p:txBody>
          <a:bodyPr/>
          <a:lstStyle/>
          <a:p>
            <a:r>
              <a:rPr lang="en-US"/>
              <a:t>Components</a:t>
            </a:r>
            <a:br>
              <a:rPr lang="en-US"/>
            </a:br>
            <a:r>
              <a:rPr lang="en-US"/>
              <a:t>OVERVIEW</a:t>
            </a:r>
            <a:endParaRPr lang="en-US" dirty="0"/>
          </a:p>
        </p:txBody>
      </p:sp>
      <p:sp>
        <p:nvSpPr>
          <p:cNvPr id="3" name="Content Placeholder 2">
            <a:extLst>
              <a:ext uri="{FF2B5EF4-FFF2-40B4-BE49-F238E27FC236}">
                <a16:creationId xmlns:a16="http://schemas.microsoft.com/office/drawing/2014/main" id="{7418760C-FF57-D32D-F5CB-1E3601A5DD8B}"/>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a:t>Operator (C2 Manager)</a:t>
            </a:r>
            <a:endParaRPr lang="en-US" dirty="0"/>
          </a:p>
        </p:txBody>
      </p:sp>
      <p:sp>
        <p:nvSpPr>
          <p:cNvPr id="4" name="Text Placeholder 3">
            <a:extLst>
              <a:ext uri="{FF2B5EF4-FFF2-40B4-BE49-F238E27FC236}">
                <a16:creationId xmlns:a16="http://schemas.microsoft.com/office/drawing/2014/main" id="{2DB159D8-60C1-6DF6-7588-7F16990547E0}"/>
              </a:ext>
            </a:extLst>
          </p:cNvPr>
          <p:cNvSpPr>
            <a:spLocks noGrp="1"/>
          </p:cNvSpPr>
          <p:nvPr>
            <p:ph type="body" sz="quarter" idx="15"/>
          </p:nvPr>
        </p:nvSpPr>
        <p:spPr>
          <a:xfrm>
            <a:off x="5921828" y="1860060"/>
            <a:ext cx="5431971" cy="557950"/>
          </a:xfrm>
        </p:spPr>
        <p:txBody>
          <a:bodyPr>
            <a:normAutofit/>
          </a:bodyPr>
          <a:lstStyle/>
          <a:p>
            <a:r>
              <a:rPr lang="en-US"/>
              <a:t>The individual responsible for managing and controlling the C2 server. </a:t>
            </a:r>
            <a:endParaRPr lang="en-US" dirty="0"/>
          </a:p>
        </p:txBody>
      </p:sp>
      <p:sp>
        <p:nvSpPr>
          <p:cNvPr id="5" name="Text Placeholder 4">
            <a:extLst>
              <a:ext uri="{FF2B5EF4-FFF2-40B4-BE49-F238E27FC236}">
                <a16:creationId xmlns:a16="http://schemas.microsoft.com/office/drawing/2014/main" id="{84E339EE-6FC6-B3CD-07A8-4408255F7CC6}"/>
              </a:ext>
            </a:extLst>
          </p:cNvPr>
          <p:cNvSpPr>
            <a:spLocks noGrp="1"/>
          </p:cNvSpPr>
          <p:nvPr>
            <p:ph type="body" sz="quarter" idx="23"/>
          </p:nvPr>
        </p:nvSpPr>
        <p:spPr>
          <a:xfrm>
            <a:off x="5922254" y="2630431"/>
            <a:ext cx="5433204" cy="365125"/>
          </a:xfrm>
        </p:spPr>
        <p:txBody>
          <a:bodyPr>
            <a:normAutofit lnSpcReduction="10000"/>
          </a:bodyPr>
          <a:lstStyle/>
          <a:p>
            <a:r>
              <a:rPr lang="en-US"/>
              <a:t>Command-and-control Server (C2)</a:t>
            </a:r>
            <a:endParaRPr lang="en-US" dirty="0"/>
          </a:p>
        </p:txBody>
      </p:sp>
      <p:sp>
        <p:nvSpPr>
          <p:cNvPr id="6" name="Text Placeholder 5">
            <a:extLst>
              <a:ext uri="{FF2B5EF4-FFF2-40B4-BE49-F238E27FC236}">
                <a16:creationId xmlns:a16="http://schemas.microsoft.com/office/drawing/2014/main" id="{EFA864B8-9E65-1E3C-1105-849996031F3C}"/>
              </a:ext>
            </a:extLst>
          </p:cNvPr>
          <p:cNvSpPr>
            <a:spLocks noGrp="1"/>
          </p:cNvSpPr>
          <p:nvPr>
            <p:ph type="body" sz="quarter" idx="24"/>
          </p:nvPr>
        </p:nvSpPr>
        <p:spPr>
          <a:xfrm>
            <a:off x="5921828" y="2959856"/>
            <a:ext cx="5431971" cy="557950"/>
          </a:xfrm>
        </p:spPr>
        <p:txBody>
          <a:bodyPr/>
          <a:lstStyle/>
          <a:p>
            <a:r>
              <a:rPr lang="en-US"/>
              <a:t>The centralized hub for managing bots. It queues commands, collects execution reports, and monitors bot behavior in real-time.</a:t>
            </a:r>
            <a:endParaRPr lang="en-US" dirty="0"/>
          </a:p>
        </p:txBody>
      </p:sp>
      <p:sp>
        <p:nvSpPr>
          <p:cNvPr id="7" name="Text Placeholder 6">
            <a:extLst>
              <a:ext uri="{FF2B5EF4-FFF2-40B4-BE49-F238E27FC236}">
                <a16:creationId xmlns:a16="http://schemas.microsoft.com/office/drawing/2014/main" id="{B9215825-3703-A94B-200A-B27D3DD55844}"/>
              </a:ext>
            </a:extLst>
          </p:cNvPr>
          <p:cNvSpPr>
            <a:spLocks noGrp="1"/>
          </p:cNvSpPr>
          <p:nvPr>
            <p:ph type="body" sz="quarter" idx="25"/>
          </p:nvPr>
        </p:nvSpPr>
        <p:spPr>
          <a:xfrm>
            <a:off x="5922254" y="3730227"/>
            <a:ext cx="5433204" cy="365125"/>
          </a:xfrm>
        </p:spPr>
        <p:txBody>
          <a:bodyPr>
            <a:normAutofit lnSpcReduction="10000"/>
          </a:bodyPr>
          <a:lstStyle/>
          <a:p>
            <a:r>
              <a:rPr lang="en-US"/>
              <a:t>Bots</a:t>
            </a:r>
            <a:endParaRPr lang="en-US" dirty="0"/>
          </a:p>
        </p:txBody>
      </p:sp>
      <p:sp>
        <p:nvSpPr>
          <p:cNvPr id="8" name="Text Placeholder 7">
            <a:extLst>
              <a:ext uri="{FF2B5EF4-FFF2-40B4-BE49-F238E27FC236}">
                <a16:creationId xmlns:a16="http://schemas.microsoft.com/office/drawing/2014/main" id="{408C9C36-7F51-BA4A-2FF6-FBCE4525A14C}"/>
              </a:ext>
            </a:extLst>
          </p:cNvPr>
          <p:cNvSpPr>
            <a:spLocks noGrp="1"/>
          </p:cNvSpPr>
          <p:nvPr>
            <p:ph type="body" sz="quarter" idx="26"/>
          </p:nvPr>
        </p:nvSpPr>
        <p:spPr>
          <a:xfrm>
            <a:off x="5921828" y="4059652"/>
            <a:ext cx="5431971" cy="557950"/>
          </a:xfrm>
        </p:spPr>
        <p:txBody>
          <a:bodyPr>
            <a:normAutofit/>
          </a:bodyPr>
          <a:lstStyle/>
          <a:p>
            <a:r>
              <a:rPr lang="en-US"/>
              <a:t>Automated agents that execute commands fetched from the C2 server. </a:t>
            </a:r>
            <a:endParaRPr lang="en-US" dirty="0"/>
          </a:p>
        </p:txBody>
      </p:sp>
      <p:sp>
        <p:nvSpPr>
          <p:cNvPr id="9" name="Text Placeholder 8">
            <a:extLst>
              <a:ext uri="{FF2B5EF4-FFF2-40B4-BE49-F238E27FC236}">
                <a16:creationId xmlns:a16="http://schemas.microsoft.com/office/drawing/2014/main" id="{35B4E988-20CC-0419-1830-D70D18512316}"/>
              </a:ext>
            </a:extLst>
          </p:cNvPr>
          <p:cNvSpPr>
            <a:spLocks noGrp="1"/>
          </p:cNvSpPr>
          <p:nvPr>
            <p:ph type="body" sz="quarter" idx="27"/>
          </p:nvPr>
        </p:nvSpPr>
        <p:spPr>
          <a:xfrm>
            <a:off x="5920106" y="4830024"/>
            <a:ext cx="5433204" cy="365125"/>
          </a:xfrm>
        </p:spPr>
        <p:txBody>
          <a:bodyPr>
            <a:normAutofit lnSpcReduction="10000"/>
          </a:bodyPr>
          <a:lstStyle/>
          <a:p>
            <a:r>
              <a:rPr lang="pt-PT"/>
              <a:t>Target</a:t>
            </a:r>
            <a:endParaRPr lang="en-US" dirty="0"/>
          </a:p>
        </p:txBody>
      </p:sp>
      <p:sp>
        <p:nvSpPr>
          <p:cNvPr id="10" name="Text Placeholder 9">
            <a:extLst>
              <a:ext uri="{FF2B5EF4-FFF2-40B4-BE49-F238E27FC236}">
                <a16:creationId xmlns:a16="http://schemas.microsoft.com/office/drawing/2014/main" id="{09C0917D-EB2B-6F0B-B8CB-B11C94F864A8}"/>
              </a:ext>
            </a:extLst>
          </p:cNvPr>
          <p:cNvSpPr>
            <a:spLocks noGrp="1"/>
          </p:cNvSpPr>
          <p:nvPr>
            <p:ph type="body" sz="quarter" idx="28"/>
          </p:nvPr>
        </p:nvSpPr>
        <p:spPr>
          <a:xfrm>
            <a:off x="5919680" y="5159449"/>
            <a:ext cx="5431971" cy="557950"/>
          </a:xfrm>
        </p:spPr>
        <p:txBody>
          <a:bodyPr/>
          <a:lstStyle/>
          <a:p>
            <a:r>
              <a:rPr lang="en-US"/>
              <a:t>The simulated victim infrastructure designed to log and analyze incoming traffic. </a:t>
            </a:r>
            <a:endParaRPr lang="en-US" dirty="0"/>
          </a:p>
        </p:txBody>
      </p:sp>
      <p:sp>
        <p:nvSpPr>
          <p:cNvPr id="32" name="Date Placeholder 31">
            <a:extLst>
              <a:ext uri="{FF2B5EF4-FFF2-40B4-BE49-F238E27FC236}">
                <a16:creationId xmlns:a16="http://schemas.microsoft.com/office/drawing/2014/main" id="{47636FEA-35DC-4898-DDCD-4D50530F8113}"/>
              </a:ext>
            </a:extLst>
          </p:cNvPr>
          <p:cNvSpPr>
            <a:spLocks noGrp="1"/>
          </p:cNvSpPr>
          <p:nvPr>
            <p:ph type="dt" sz="half" idx="29"/>
          </p:nvPr>
        </p:nvSpPr>
        <p:spPr/>
        <p:txBody>
          <a:bodyPr/>
          <a:lstStyle/>
          <a:p>
            <a:fld id="{5A1F12D5-F65E-40E8-8F77-8B83BC834E17}" type="datetime1">
              <a:rPr lang="en-US" smtClean="0"/>
              <a:t>10-Jan-25</a:t>
            </a:fld>
            <a:endParaRPr lang="en-US"/>
          </a:p>
        </p:txBody>
      </p:sp>
      <p:sp>
        <p:nvSpPr>
          <p:cNvPr id="33" name="Footer Placeholder 32">
            <a:extLst>
              <a:ext uri="{FF2B5EF4-FFF2-40B4-BE49-F238E27FC236}">
                <a16:creationId xmlns:a16="http://schemas.microsoft.com/office/drawing/2014/main" id="{89C0F2AD-9080-2DBF-DA65-4D5F69D50496}"/>
              </a:ext>
            </a:extLst>
          </p:cNvPr>
          <p:cNvSpPr>
            <a:spLocks noGrp="1"/>
          </p:cNvSpPr>
          <p:nvPr>
            <p:ph type="ftr" sz="quarter" idx="30"/>
          </p:nvPr>
        </p:nvSpPr>
        <p:spPr/>
        <p:txBody>
          <a:bodyPr/>
          <a:lstStyle/>
          <a:p>
            <a:r>
              <a:rPr lang="en-US"/>
              <a:t>DDoS Botnet Testing Tool</a:t>
            </a:r>
            <a:endParaRPr lang="en-US" dirty="0"/>
          </a:p>
        </p:txBody>
      </p:sp>
      <p:sp>
        <p:nvSpPr>
          <p:cNvPr id="34" name="Slide Number Placeholder 33">
            <a:extLst>
              <a:ext uri="{FF2B5EF4-FFF2-40B4-BE49-F238E27FC236}">
                <a16:creationId xmlns:a16="http://schemas.microsoft.com/office/drawing/2014/main" id="{B29FC643-24C3-0807-51CE-B7A9A7706F35}"/>
              </a:ext>
            </a:extLst>
          </p:cNvPr>
          <p:cNvSpPr>
            <a:spLocks noGrp="1"/>
          </p:cNvSpPr>
          <p:nvPr>
            <p:ph type="sldNum" sz="quarter" idx="31"/>
          </p:nvPr>
        </p:nvSpPr>
        <p:spPr/>
        <p:txBody>
          <a:bodyPr/>
          <a:lstStyle/>
          <a:p>
            <a:fld id="{CD3B526D-FFAB-46B8-87C3-C0CE67742AC8}" type="slidenum">
              <a:rPr lang="en-US" smtClean="0"/>
              <a:t>6</a:t>
            </a:fld>
            <a:endParaRPr lang="en-US"/>
          </a:p>
        </p:txBody>
      </p:sp>
    </p:spTree>
    <p:extLst>
      <p:ext uri="{BB962C8B-B14F-4D97-AF65-F5344CB8AC3E}">
        <p14:creationId xmlns:p14="http://schemas.microsoft.com/office/powerpoint/2010/main" val="242831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50E8A-DB60-F500-900D-0F94F0FB9006}"/>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052BBBC9-FFBE-D43C-68DE-AC59A9CE35F0}"/>
              </a:ext>
            </a:extLst>
          </p:cNvPr>
          <p:cNvSpPr>
            <a:spLocks noGrp="1"/>
          </p:cNvSpPr>
          <p:nvPr>
            <p:ph type="title"/>
          </p:nvPr>
        </p:nvSpPr>
        <p:spPr/>
        <p:txBody>
          <a:bodyPr/>
          <a:lstStyle/>
          <a:p>
            <a:r>
              <a:rPr lang="pt-PT"/>
              <a:t>System Architecture</a:t>
            </a:r>
            <a:endParaRPr lang="en-US" dirty="0"/>
          </a:p>
        </p:txBody>
      </p:sp>
      <p:sp>
        <p:nvSpPr>
          <p:cNvPr id="68" name="Content Placeholder 67">
            <a:extLst>
              <a:ext uri="{FF2B5EF4-FFF2-40B4-BE49-F238E27FC236}">
                <a16:creationId xmlns:a16="http://schemas.microsoft.com/office/drawing/2014/main" id="{64AB26B1-641D-3788-2D60-7AD870D1386D}"/>
              </a:ext>
            </a:extLst>
          </p:cNvPr>
          <p:cNvSpPr>
            <a:spLocks noGrp="1"/>
          </p:cNvSpPr>
          <p:nvPr>
            <p:ph idx="1"/>
          </p:nvPr>
        </p:nvSpPr>
        <p:spPr/>
        <p:txBody>
          <a:bodyPr/>
          <a:lstStyle/>
          <a:p>
            <a:r>
              <a:rPr lang="en-US"/>
              <a:t>The previously discussed components integrate to simulate a small-scale botnet environment. Each bot is highly scalable, requiring only the initial propagation of the bot package through infection.</a:t>
            </a:r>
            <a:endParaRPr lang="en-US" dirty="0"/>
          </a:p>
        </p:txBody>
      </p:sp>
      <p:pic>
        <p:nvPicPr>
          <p:cNvPr id="10" name="Content Placeholder 7" descr="A diagram of a computer network&#10;&#10;Description automatically generated">
            <a:extLst>
              <a:ext uri="{FF2B5EF4-FFF2-40B4-BE49-F238E27FC236}">
                <a16:creationId xmlns:a16="http://schemas.microsoft.com/office/drawing/2014/main" id="{2F4CBF65-6557-85D2-9D33-948E55FD8DBB}"/>
              </a:ext>
            </a:extLst>
          </p:cNvPr>
          <p:cNvPicPr>
            <a:picLocks noChangeAspect="1"/>
          </p:cNvPicPr>
          <p:nvPr/>
        </p:nvPicPr>
        <p:blipFill>
          <a:blip r:embed="rId2"/>
          <a:stretch>
            <a:fillRect/>
          </a:stretch>
        </p:blipFill>
        <p:spPr>
          <a:xfrm>
            <a:off x="5749435" y="0"/>
            <a:ext cx="4573369" cy="6852506"/>
          </a:xfrm>
          <a:prstGeom prst="rect">
            <a:avLst/>
          </a:prstGeom>
        </p:spPr>
      </p:pic>
      <p:sp>
        <p:nvSpPr>
          <p:cNvPr id="15" name="Date Placeholder 14">
            <a:extLst>
              <a:ext uri="{FF2B5EF4-FFF2-40B4-BE49-F238E27FC236}">
                <a16:creationId xmlns:a16="http://schemas.microsoft.com/office/drawing/2014/main" id="{1C9C7E67-9CF2-0808-155C-49E69EF64AED}"/>
              </a:ext>
            </a:extLst>
          </p:cNvPr>
          <p:cNvSpPr>
            <a:spLocks noGrp="1"/>
          </p:cNvSpPr>
          <p:nvPr>
            <p:ph type="dt" sz="half" idx="10"/>
          </p:nvPr>
        </p:nvSpPr>
        <p:spPr/>
        <p:txBody>
          <a:bodyPr/>
          <a:lstStyle/>
          <a:p>
            <a:fld id="{411954A9-420A-437B-98E6-FB43E21614E8}" type="datetime1">
              <a:rPr lang="en-US" smtClean="0"/>
              <a:t>10-Jan-25</a:t>
            </a:fld>
            <a:endParaRPr lang="en-US"/>
          </a:p>
        </p:txBody>
      </p:sp>
      <p:sp>
        <p:nvSpPr>
          <p:cNvPr id="16" name="Footer Placeholder 15">
            <a:extLst>
              <a:ext uri="{FF2B5EF4-FFF2-40B4-BE49-F238E27FC236}">
                <a16:creationId xmlns:a16="http://schemas.microsoft.com/office/drawing/2014/main" id="{96E31A3D-48EB-FBF4-12AB-2EBB6C8FC9E2}"/>
              </a:ext>
            </a:extLst>
          </p:cNvPr>
          <p:cNvSpPr>
            <a:spLocks noGrp="1"/>
          </p:cNvSpPr>
          <p:nvPr>
            <p:ph type="ftr" sz="quarter" idx="11"/>
          </p:nvPr>
        </p:nvSpPr>
        <p:spPr/>
        <p:txBody>
          <a:bodyPr/>
          <a:lstStyle/>
          <a:p>
            <a:r>
              <a:rPr lang="en-US"/>
              <a:t>DDoS Botnet Testing Tool</a:t>
            </a:r>
            <a:endParaRPr lang="en-US" dirty="0"/>
          </a:p>
        </p:txBody>
      </p:sp>
      <p:sp>
        <p:nvSpPr>
          <p:cNvPr id="17" name="Slide Number Placeholder 16">
            <a:extLst>
              <a:ext uri="{FF2B5EF4-FFF2-40B4-BE49-F238E27FC236}">
                <a16:creationId xmlns:a16="http://schemas.microsoft.com/office/drawing/2014/main" id="{B8D344A3-E11F-0953-4994-6CC07E2FF9CA}"/>
              </a:ext>
            </a:extLst>
          </p:cNvPr>
          <p:cNvSpPr>
            <a:spLocks noGrp="1"/>
          </p:cNvSpPr>
          <p:nvPr>
            <p:ph type="sldNum" sz="quarter" idx="12"/>
          </p:nvPr>
        </p:nvSpPr>
        <p:spPr/>
        <p:txBody>
          <a:bodyPr/>
          <a:lstStyle/>
          <a:p>
            <a:fld id="{CD3B526D-FFAB-46B8-87C3-C0CE67742AC8}" type="slidenum">
              <a:rPr lang="en-US" smtClean="0"/>
              <a:t>7</a:t>
            </a:fld>
            <a:endParaRPr lang="en-US"/>
          </a:p>
        </p:txBody>
      </p:sp>
    </p:spTree>
    <p:extLst>
      <p:ext uri="{BB962C8B-B14F-4D97-AF65-F5344CB8AC3E}">
        <p14:creationId xmlns:p14="http://schemas.microsoft.com/office/powerpoint/2010/main" val="411066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174A-02D1-ED2F-AB63-5CE0DA5CA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CEF52-D715-0A10-ABA4-1EAB7C43B75C}"/>
              </a:ext>
            </a:extLst>
          </p:cNvPr>
          <p:cNvSpPr>
            <a:spLocks noGrp="1"/>
          </p:cNvSpPr>
          <p:nvPr>
            <p:ph type="ctrTitle"/>
          </p:nvPr>
        </p:nvSpPr>
        <p:spPr/>
        <p:txBody>
          <a:bodyPr/>
          <a:lstStyle/>
          <a:p>
            <a:r>
              <a:rPr lang="pt-PT"/>
              <a:t>Environment Setup Requirements</a:t>
            </a:r>
            <a:endParaRPr lang="en-US" dirty="0"/>
          </a:p>
        </p:txBody>
      </p:sp>
    </p:spTree>
    <p:extLst>
      <p:ext uri="{BB962C8B-B14F-4D97-AF65-F5344CB8AC3E}">
        <p14:creationId xmlns:p14="http://schemas.microsoft.com/office/powerpoint/2010/main" val="71927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C4DA1-D319-A22E-1505-382AD56F3821}"/>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C4D62FC0-C810-2E3F-242D-684973881B64}"/>
              </a:ext>
            </a:extLst>
          </p:cNvPr>
          <p:cNvSpPr>
            <a:spLocks noGrp="1"/>
          </p:cNvSpPr>
          <p:nvPr>
            <p:ph type="title"/>
          </p:nvPr>
        </p:nvSpPr>
        <p:spPr/>
        <p:txBody>
          <a:bodyPr/>
          <a:lstStyle/>
          <a:p>
            <a:r>
              <a:rPr lang="pt-PT"/>
              <a:t>System Setup Requirements</a:t>
            </a:r>
            <a:endParaRPr lang="en-US" dirty="0"/>
          </a:p>
        </p:txBody>
      </p:sp>
      <p:sp>
        <p:nvSpPr>
          <p:cNvPr id="2" name="Text Placeholder 1">
            <a:extLst>
              <a:ext uri="{FF2B5EF4-FFF2-40B4-BE49-F238E27FC236}">
                <a16:creationId xmlns:a16="http://schemas.microsoft.com/office/drawing/2014/main" id="{DEB295ED-551A-99F1-3FC3-559E4E0E2E43}"/>
              </a:ext>
            </a:extLst>
          </p:cNvPr>
          <p:cNvSpPr>
            <a:spLocks noGrp="1"/>
          </p:cNvSpPr>
          <p:nvPr>
            <p:ph type="body" idx="1"/>
          </p:nvPr>
        </p:nvSpPr>
        <p:spPr/>
        <p:txBody>
          <a:bodyPr/>
          <a:lstStyle/>
          <a:p>
            <a:r>
              <a:rPr lang="pt-PT"/>
              <a:t>Bots</a:t>
            </a:r>
            <a:endParaRPr lang="en-US" dirty="0"/>
          </a:p>
        </p:txBody>
      </p:sp>
      <p:sp>
        <p:nvSpPr>
          <p:cNvPr id="3" name="Content Placeholder 2">
            <a:extLst>
              <a:ext uri="{FF2B5EF4-FFF2-40B4-BE49-F238E27FC236}">
                <a16:creationId xmlns:a16="http://schemas.microsoft.com/office/drawing/2014/main" id="{DA6A9345-CFAF-A0ED-DC09-D638571C6438}"/>
              </a:ext>
            </a:extLst>
          </p:cNvPr>
          <p:cNvSpPr>
            <a:spLocks noGrp="1"/>
          </p:cNvSpPr>
          <p:nvPr>
            <p:ph sz="half" idx="2"/>
          </p:nvPr>
        </p:nvSpPr>
        <p:spPr/>
        <p:txBody>
          <a:bodyPr>
            <a:normAutofit/>
          </a:bodyPr>
          <a:lstStyle/>
          <a:p>
            <a:r>
              <a:rPr lang="pt-PT"/>
              <a:t>Instalation of the AlaBouali Bane package. Will do the heavy lifting, providing multiple DoS attack scenarios. </a:t>
            </a:r>
          </a:p>
          <a:p>
            <a:pPr marL="285750" indent="-285750">
              <a:buFont typeface="Arial" panose="020B0604020202020204" pitchFamily="34" charset="0"/>
              <a:buChar char="•"/>
            </a:pPr>
            <a:r>
              <a:rPr lang="pt-PT"/>
              <a:t>pip instal bane</a:t>
            </a:r>
            <a:endParaRPr lang="pt-PT" dirty="0"/>
          </a:p>
        </p:txBody>
      </p:sp>
      <p:sp>
        <p:nvSpPr>
          <p:cNvPr id="4" name="Text Placeholder 3">
            <a:extLst>
              <a:ext uri="{FF2B5EF4-FFF2-40B4-BE49-F238E27FC236}">
                <a16:creationId xmlns:a16="http://schemas.microsoft.com/office/drawing/2014/main" id="{9518BDFB-6F10-C70A-60BC-BAFB86BD5957}"/>
              </a:ext>
            </a:extLst>
          </p:cNvPr>
          <p:cNvSpPr>
            <a:spLocks noGrp="1"/>
          </p:cNvSpPr>
          <p:nvPr>
            <p:ph type="body" sz="quarter" idx="3"/>
          </p:nvPr>
        </p:nvSpPr>
        <p:spPr/>
        <p:txBody>
          <a:bodyPr/>
          <a:lstStyle/>
          <a:p>
            <a:r>
              <a:rPr lang="pt-PT"/>
              <a:t>C2 Server</a:t>
            </a:r>
            <a:endParaRPr lang="en-US" dirty="0"/>
          </a:p>
        </p:txBody>
      </p:sp>
      <p:sp>
        <p:nvSpPr>
          <p:cNvPr id="5" name="Content Placeholder 4">
            <a:extLst>
              <a:ext uri="{FF2B5EF4-FFF2-40B4-BE49-F238E27FC236}">
                <a16:creationId xmlns:a16="http://schemas.microsoft.com/office/drawing/2014/main" id="{72F5BB1D-4A6D-63B5-2D16-8EF8BDAA4880}"/>
              </a:ext>
            </a:extLst>
          </p:cNvPr>
          <p:cNvSpPr>
            <a:spLocks noGrp="1"/>
          </p:cNvSpPr>
          <p:nvPr>
            <p:ph sz="quarter" idx="4"/>
          </p:nvPr>
        </p:nvSpPr>
        <p:spPr/>
        <p:txBody>
          <a:bodyPr/>
          <a:lstStyle/>
          <a:p>
            <a:r>
              <a:rPr lang="pt-PT"/>
              <a:t>Flask - </a:t>
            </a:r>
            <a:r>
              <a:rPr lang="en-US"/>
              <a:t>A lightweight web framework for Python.</a:t>
            </a:r>
          </a:p>
          <a:p>
            <a:pPr marL="285750" indent="-285750">
              <a:buFont typeface="Arial" panose="020B0604020202020204" pitchFamily="34" charset="0"/>
              <a:buChar char="•"/>
            </a:pPr>
            <a:r>
              <a:rPr lang="en-US"/>
              <a:t>pip install flask</a:t>
            </a:r>
            <a:endParaRPr lang="en-US" dirty="0"/>
          </a:p>
        </p:txBody>
      </p:sp>
      <p:sp>
        <p:nvSpPr>
          <p:cNvPr id="6" name="Text Placeholder 5">
            <a:extLst>
              <a:ext uri="{FF2B5EF4-FFF2-40B4-BE49-F238E27FC236}">
                <a16:creationId xmlns:a16="http://schemas.microsoft.com/office/drawing/2014/main" id="{64CA7ED3-8861-0AD1-5958-7A50385DC273}"/>
              </a:ext>
            </a:extLst>
          </p:cNvPr>
          <p:cNvSpPr>
            <a:spLocks noGrp="1"/>
          </p:cNvSpPr>
          <p:nvPr>
            <p:ph type="body" idx="13"/>
          </p:nvPr>
        </p:nvSpPr>
        <p:spPr/>
        <p:txBody>
          <a:bodyPr/>
          <a:lstStyle/>
          <a:p>
            <a:r>
              <a:rPr lang="pt-PT"/>
              <a:t>Target Server</a:t>
            </a:r>
            <a:endParaRPr lang="en-US" dirty="0"/>
          </a:p>
        </p:txBody>
      </p:sp>
      <p:sp>
        <p:nvSpPr>
          <p:cNvPr id="7" name="Content Placeholder 6">
            <a:extLst>
              <a:ext uri="{FF2B5EF4-FFF2-40B4-BE49-F238E27FC236}">
                <a16:creationId xmlns:a16="http://schemas.microsoft.com/office/drawing/2014/main" id="{3248C89E-B472-712F-9255-7B8CE9E41310}"/>
              </a:ext>
            </a:extLst>
          </p:cNvPr>
          <p:cNvSpPr>
            <a:spLocks noGrp="1"/>
          </p:cNvSpPr>
          <p:nvPr>
            <p:ph sz="half" idx="14"/>
          </p:nvPr>
        </p:nvSpPr>
        <p:spPr/>
        <p:txBody>
          <a:bodyPr>
            <a:normAutofit/>
          </a:bodyPr>
          <a:lstStyle/>
          <a:p>
            <a:r>
              <a:rPr lang="pt-PT"/>
              <a:t>Some sort of monitoring system, we chose Beszel</a:t>
            </a:r>
          </a:p>
          <a:p>
            <a:pPr marL="285750" indent="-285750">
              <a:buFont typeface="Arial" panose="020B0604020202020204" pitchFamily="34" charset="0"/>
              <a:buChar char="•"/>
            </a:pPr>
            <a:r>
              <a:rPr lang="pt-PT"/>
              <a:t>Donwload and run install-hub.sh from the official Beszel documentation</a:t>
            </a:r>
            <a:endParaRPr lang="en-US" dirty="0"/>
          </a:p>
        </p:txBody>
      </p:sp>
      <p:sp>
        <p:nvSpPr>
          <p:cNvPr id="22" name="Date Placeholder 21">
            <a:extLst>
              <a:ext uri="{FF2B5EF4-FFF2-40B4-BE49-F238E27FC236}">
                <a16:creationId xmlns:a16="http://schemas.microsoft.com/office/drawing/2014/main" id="{071C570C-F3B6-4AEB-E5A6-CF136BD8DEEC}"/>
              </a:ext>
            </a:extLst>
          </p:cNvPr>
          <p:cNvSpPr>
            <a:spLocks noGrp="1"/>
          </p:cNvSpPr>
          <p:nvPr>
            <p:ph type="dt" sz="half" idx="15"/>
          </p:nvPr>
        </p:nvSpPr>
        <p:spPr/>
        <p:txBody>
          <a:bodyPr/>
          <a:lstStyle/>
          <a:p>
            <a:fld id="{6F5DE5FC-2A9C-46F1-A9C8-F777ED73627B}" type="datetime1">
              <a:rPr lang="en-US" smtClean="0"/>
              <a:t>10-Jan-25</a:t>
            </a:fld>
            <a:endParaRPr lang="en-US"/>
          </a:p>
        </p:txBody>
      </p:sp>
      <p:sp>
        <p:nvSpPr>
          <p:cNvPr id="23" name="Footer Placeholder 22">
            <a:extLst>
              <a:ext uri="{FF2B5EF4-FFF2-40B4-BE49-F238E27FC236}">
                <a16:creationId xmlns:a16="http://schemas.microsoft.com/office/drawing/2014/main" id="{87D701B5-CA0A-6321-2FBA-11CF68ED3763}"/>
              </a:ext>
            </a:extLst>
          </p:cNvPr>
          <p:cNvSpPr>
            <a:spLocks noGrp="1"/>
          </p:cNvSpPr>
          <p:nvPr>
            <p:ph type="ftr" sz="quarter" idx="16"/>
          </p:nvPr>
        </p:nvSpPr>
        <p:spPr/>
        <p:txBody>
          <a:bodyPr/>
          <a:lstStyle/>
          <a:p>
            <a:r>
              <a:rPr lang="en-US"/>
              <a:t>DDoS Botnet Testing Tool</a:t>
            </a:r>
            <a:endParaRPr lang="en-US" dirty="0"/>
          </a:p>
        </p:txBody>
      </p:sp>
      <p:sp>
        <p:nvSpPr>
          <p:cNvPr id="24" name="Slide Number Placeholder 23">
            <a:extLst>
              <a:ext uri="{FF2B5EF4-FFF2-40B4-BE49-F238E27FC236}">
                <a16:creationId xmlns:a16="http://schemas.microsoft.com/office/drawing/2014/main" id="{0920BEB9-9DDE-9DC8-878D-D6734A9300FE}"/>
              </a:ext>
            </a:extLst>
          </p:cNvPr>
          <p:cNvSpPr>
            <a:spLocks noGrp="1"/>
          </p:cNvSpPr>
          <p:nvPr>
            <p:ph type="sldNum" sz="quarter" idx="17"/>
          </p:nvPr>
        </p:nvSpPr>
        <p:spPr/>
        <p:txBody>
          <a:bodyPr/>
          <a:lstStyle/>
          <a:p>
            <a:fld id="{CD3B526D-FFAB-46B8-87C3-C0CE67742AC8}" type="slidenum">
              <a:rPr lang="en-US" smtClean="0"/>
              <a:t>9</a:t>
            </a:fld>
            <a:endParaRPr lang="en-US"/>
          </a:p>
        </p:txBody>
      </p:sp>
    </p:spTree>
    <p:extLst>
      <p:ext uri="{BB962C8B-B14F-4D97-AF65-F5344CB8AC3E}">
        <p14:creationId xmlns:p14="http://schemas.microsoft.com/office/powerpoint/2010/main" val="428444438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FFFA3F-0FB5-4ED3-8906-A15B16577F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242</TotalTime>
  <Words>1374</Words>
  <Application>Microsoft Office PowerPoint</Application>
  <PresentationFormat>Widescreen</PresentationFormat>
  <Paragraphs>255</Paragraphs>
  <Slides>28</Slides>
  <Notes>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Tenorite</vt:lpstr>
      <vt:lpstr>Monoline</vt:lpstr>
      <vt:lpstr>Ddos Botnet Testing scenario</vt:lpstr>
      <vt:lpstr>Introduction</vt:lpstr>
      <vt:lpstr>PROBLEM</vt:lpstr>
      <vt:lpstr>Project OVERVIEW</vt:lpstr>
      <vt:lpstr>Botnet Testing Scenario</vt:lpstr>
      <vt:lpstr>Components OVERVIEW</vt:lpstr>
      <vt:lpstr>System Architecture</vt:lpstr>
      <vt:lpstr>Environment Setup Requirements</vt:lpstr>
      <vt:lpstr>System Setup Requirements</vt:lpstr>
      <vt:lpstr>Component Functionalities</vt:lpstr>
      <vt:lpstr>Bot</vt:lpstr>
      <vt:lpstr>Bot – Package</vt:lpstr>
      <vt:lpstr>Bot – Server</vt:lpstr>
      <vt:lpstr>BOT – Implemented Attacks</vt:lpstr>
      <vt:lpstr>Bot –  Attack Example (HTTP_SPAM)</vt:lpstr>
      <vt:lpstr>C2 Server</vt:lpstr>
      <vt:lpstr>C2 – Server API Paths</vt:lpstr>
      <vt:lpstr>C2 – Server</vt:lpstr>
      <vt:lpstr>Target</vt:lpstr>
      <vt:lpstr>Demo Workflow</vt:lpstr>
      <vt:lpstr>Demo workflow setup</vt:lpstr>
      <vt:lpstr>Target Device - Setup</vt:lpstr>
      <vt:lpstr>C2 Server / operator</vt:lpstr>
      <vt:lpstr>Bot Device</vt:lpstr>
      <vt:lpstr>Environment SEtup</vt:lpstr>
      <vt:lpstr>Data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 Colaço Alves Filho</dc:creator>
  <cp:lastModifiedBy>André Colaço Alves Filho</cp:lastModifiedBy>
  <cp:revision>44</cp:revision>
  <dcterms:created xsi:type="dcterms:W3CDTF">2025-01-10T11:09:29Z</dcterms:created>
  <dcterms:modified xsi:type="dcterms:W3CDTF">2025-01-10T15:12:14Z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